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comment1.xml" ContentType="application/vnd.openxmlformats-officedocument.presentationml.comments+xml"/>
  <Override PartName="/ppt/notesSlides/notesSlide16.xml" ContentType="application/vnd.openxmlformats-officedocument.presentationml.notesSlide+xml"/>
  <Override PartName="/ppt/comments/comment2.xml" ContentType="application/vnd.openxmlformats-officedocument.presentationml.comments+xml"/>
  <Override PartName="/ppt/notesSlides/notesSlide17.xml" ContentType="application/vnd.openxmlformats-officedocument.presentationml.notesSlide+xml"/>
  <Override PartName="/ppt/comments/comment3.xml" ContentType="application/vnd.openxmlformats-officedocument.presentationml.comments+xml"/>
  <Override PartName="/ppt/notesSlides/notesSlide18.xml" ContentType="application/vnd.openxmlformats-officedocument.presentationml.notesSlide+xml"/>
  <Override PartName="/ppt/comments/comment4.xml" ContentType="application/vnd.openxmlformats-officedocument.presentationml.comment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91" r:id="rId4"/>
    <p:sldMasterId id="2147483710" r:id="rId5"/>
  </p:sldMasterIdLst>
  <p:notesMasterIdLst>
    <p:notesMasterId r:id="rId32"/>
  </p:notesMasterIdLst>
  <p:sldIdLst>
    <p:sldId id="741" r:id="rId6"/>
    <p:sldId id="682" r:id="rId7"/>
    <p:sldId id="662" r:id="rId8"/>
    <p:sldId id="742" r:id="rId9"/>
    <p:sldId id="771" r:id="rId10"/>
    <p:sldId id="772" r:id="rId11"/>
    <p:sldId id="773" r:id="rId12"/>
    <p:sldId id="774" r:id="rId13"/>
    <p:sldId id="775" r:id="rId14"/>
    <p:sldId id="776" r:id="rId15"/>
    <p:sldId id="777" r:id="rId16"/>
    <p:sldId id="778" r:id="rId17"/>
    <p:sldId id="760" r:id="rId18"/>
    <p:sldId id="761" r:id="rId19"/>
    <p:sldId id="762" r:id="rId20"/>
    <p:sldId id="763" r:id="rId21"/>
    <p:sldId id="764" r:id="rId22"/>
    <p:sldId id="765" r:id="rId23"/>
    <p:sldId id="766" r:id="rId24"/>
    <p:sldId id="767" r:id="rId25"/>
    <p:sldId id="768" r:id="rId26"/>
    <p:sldId id="769" r:id="rId27"/>
    <p:sldId id="743" r:id="rId28"/>
    <p:sldId id="757" r:id="rId29"/>
    <p:sldId id="779" r:id="rId30"/>
    <p:sldId id="684" r:id="rId31"/>
  </p:sldIdLst>
  <p:sldSz cx="9144000" cy="5143500" type="screen16x9"/>
  <p:notesSz cx="6858000" cy="9144000"/>
  <p:custDataLst>
    <p:tags r:id="rId33"/>
  </p:custDataLst>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94">
          <p15:clr>
            <a:srgbClr val="A4A3A4"/>
          </p15:clr>
        </p15:guide>
        <p15:guide id="2" pos="280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121339" initials="1"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70" autoAdjust="0"/>
    <p:restoredTop sz="94622" autoAdjust="0"/>
  </p:normalViewPr>
  <p:slideViewPr>
    <p:cSldViewPr>
      <p:cViewPr varScale="1">
        <p:scale>
          <a:sx n="147" d="100"/>
          <a:sy n="147" d="100"/>
        </p:scale>
        <p:origin x="588" y="57"/>
      </p:cViewPr>
      <p:guideLst>
        <p:guide orient="horz" pos="1694"/>
        <p:guide pos="2803"/>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gs" Target="tags/tag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slideMaster" Target="slideMasters/slideMaster3.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2-09-28T23:33:22.495" idx="1">
    <p:pos x="10" y="10"/>
    <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22-09-28T23:33:22.495" idx="1">
    <p:pos x="10" y="10"/>
    <p:text/>
  </p:cm>
</p:cmLst>
</file>

<file path=ppt/comments/comment3.xml><?xml version="1.0" encoding="utf-8"?>
<p:cmLst xmlns:a="http://schemas.openxmlformats.org/drawingml/2006/main" xmlns:r="http://schemas.openxmlformats.org/officeDocument/2006/relationships" xmlns:p="http://schemas.openxmlformats.org/presentationml/2006/main">
  <p:cm authorId="1" dt="2022-09-28T23:33:22.495" idx="1">
    <p:pos x="10" y="10"/>
    <p:text/>
  </p:cm>
</p:cmLst>
</file>

<file path=ppt/comments/comment4.xml><?xml version="1.0" encoding="utf-8"?>
<p:cmLst xmlns:a="http://schemas.openxmlformats.org/drawingml/2006/main" xmlns:r="http://schemas.openxmlformats.org/officeDocument/2006/relationships" xmlns:p="http://schemas.openxmlformats.org/presentationml/2006/main">
  <p:cm authorId="1" dt="2022-09-28T23:33:22.495" idx="1">
    <p:pos x="10" y="10"/>
    <p:text/>
  </p:cm>
</p:cmLst>
</file>

<file path=ppt/diagrams/colors1.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C43ED12-FD2C-42A7-9D2A-A78C19DC76C7}" type="doc">
      <dgm:prSet loTypeId="urn:microsoft.com/office/officeart/2005/8/layout/radial1#2" loCatId="cycle" qsTypeId="urn:microsoft.com/office/officeart/2005/8/quickstyle/simple1#2" qsCatId="simple" csTypeId="urn:microsoft.com/office/officeart/2005/8/colors/accent1_2#2" csCatId="accent1" phldr="1"/>
      <dgm:spPr/>
      <dgm:t>
        <a:bodyPr/>
        <a:lstStyle/>
        <a:p>
          <a:endParaRPr lang="zh-CN" altLang="en-US"/>
        </a:p>
      </dgm:t>
    </dgm:pt>
    <dgm:pt modelId="{E054671B-7E76-42F4-A4C5-5E89E4CEA8B9}">
      <dgm:prSet phldrT="[文本]" phldr="0" custT="1"/>
      <dgm:spPr/>
      <dgm:t>
        <a:bodyPr vert="horz" wrap="square"/>
        <a:lstStyle/>
        <a:p>
          <a:pPr>
            <a:lnSpc>
              <a:spcPct val="100000"/>
            </a:lnSpc>
            <a:spcBef>
              <a:spcPct val="0"/>
            </a:spcBef>
            <a:spcAft>
              <a:spcPct val="35000"/>
            </a:spcAft>
          </a:pPr>
          <a:r>
            <a:rPr lang="zh-CN" altLang="en-US" sz="1800" b="1" dirty="0">
              <a:solidFill>
                <a:srgbClr val="0D0D0D"/>
              </a:solidFill>
              <a:latin typeface="微软雅黑" panose="020B0503020204020204" pitchFamily="34" charset="-122"/>
              <a:ea typeface="微软雅黑" panose="020B0503020204020204" pitchFamily="34" charset="-122"/>
            </a:rPr>
            <a:t>主要特征</a:t>
          </a:r>
        </a:p>
      </dgm:t>
    </dgm:pt>
    <dgm:pt modelId="{026DD5CF-CB88-4F50-A152-8BF7BCD09677}" type="parTrans" cxnId="{1F2E40BC-2BE8-4026-8371-6E6653A972AC}">
      <dgm:prSet/>
      <dgm:spPr/>
      <dgm:t>
        <a:bodyPr/>
        <a:lstStyle/>
        <a:p>
          <a:endParaRPr lang="zh-CN" altLang="en-US">
            <a:solidFill>
              <a:schemeClr val="bg1"/>
            </a:solidFill>
          </a:endParaRPr>
        </a:p>
      </dgm:t>
    </dgm:pt>
    <dgm:pt modelId="{79C9A471-7F35-48FE-9083-48135218150B}" type="sibTrans" cxnId="{1F2E40BC-2BE8-4026-8371-6E6653A972AC}">
      <dgm:prSet/>
      <dgm:spPr/>
      <dgm:t>
        <a:bodyPr/>
        <a:lstStyle/>
        <a:p>
          <a:endParaRPr lang="zh-CN" altLang="en-US">
            <a:solidFill>
              <a:schemeClr val="bg1"/>
            </a:solidFill>
          </a:endParaRPr>
        </a:p>
      </dgm:t>
    </dgm:pt>
    <dgm:pt modelId="{D1E9D3ED-3072-44E6-A5FE-57B78EA18E29}">
      <dgm:prSet phldrT="[文本]" phldr="0" custT="1"/>
      <dgm:spPr/>
      <dgm:t>
        <a:bodyPr vert="horz" wrap="square"/>
        <a:lstStyle/>
        <a:p>
          <a:pPr>
            <a:lnSpc>
              <a:spcPct val="100000"/>
            </a:lnSpc>
            <a:spcBef>
              <a:spcPct val="0"/>
            </a:spcBef>
            <a:spcAft>
              <a:spcPct val="35000"/>
            </a:spcAft>
          </a:pPr>
          <a:r>
            <a:rPr lang="en-US" altLang="zh-CN"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物流反应快速化</a:t>
          </a:r>
        </a:p>
      </dgm:t>
    </dgm:pt>
    <dgm:pt modelId="{884CE3A9-8AB3-4F07-B3B2-49C7040205EC}" type="parTrans" cxnId="{44E71954-BE0B-4521-9876-7663F95FBCC8}">
      <dgm:prSet phldr="0" custT="0"/>
      <dgm:spPr/>
      <dgm:t>
        <a:bodyPr vert="horz" wrap="square"/>
        <a:lstStyle/>
        <a:p>
          <a:pPr>
            <a:lnSpc>
              <a:spcPct val="100000"/>
            </a:lnSpc>
            <a:spcBef>
              <a:spcPct val="0"/>
            </a:spcBef>
            <a:spcAft>
              <a:spcPct val="35000"/>
            </a:spcAft>
          </a:pPr>
          <a:endParaRPr lang="zh-CN" altLang="en-US">
            <a:solidFill>
              <a:schemeClr val="bg1"/>
            </a:solidFill>
            <a:latin typeface="微软雅黑" panose="020B0503020204020204" pitchFamily="34" charset="-122"/>
            <a:ea typeface="微软雅黑" panose="020B0503020204020204" pitchFamily="34" charset="-122"/>
          </a:endParaRPr>
        </a:p>
      </dgm:t>
    </dgm:pt>
    <dgm:pt modelId="{ECC0814D-CFB6-488F-9087-3EB400047D89}" type="sibTrans" cxnId="{44E71954-BE0B-4521-9876-7663F95FBCC8}">
      <dgm:prSet/>
      <dgm:spPr/>
      <dgm:t>
        <a:bodyPr/>
        <a:lstStyle/>
        <a:p>
          <a:endParaRPr lang="zh-CN" altLang="en-US">
            <a:solidFill>
              <a:schemeClr val="bg1"/>
            </a:solidFill>
          </a:endParaRPr>
        </a:p>
      </dgm:t>
    </dgm:pt>
    <dgm:pt modelId="{20784BE0-5D50-426F-83CD-7DEE1375FE53}">
      <dgm:prSet phldr="0" custT="1"/>
      <dgm:spPr/>
      <dgm:t>
        <a:bodyPr vert="horz" wrap="square"/>
        <a:lstStyle/>
        <a:p>
          <a:pPr>
            <a:lnSpc>
              <a:spcPct val="100000"/>
            </a:lnSpc>
            <a:spcBef>
              <a:spcPct val="0"/>
            </a:spcBef>
            <a:spcAft>
              <a:spcPct val="35000"/>
            </a:spcAft>
          </a:pPr>
          <a:r>
            <a:rPr lang="en-US" altLang="zh-CN"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物流功能集成化</a:t>
          </a:r>
        </a:p>
      </dgm:t>
    </dgm:pt>
    <dgm:pt modelId="{0E85D404-9C1A-44E4-B0A2-8B060B18EBA2}" type="parTrans" cxnId="{085714B1-A7AB-49C7-A795-ABE5AF435976}">
      <dgm:prSet phldr="0" custT="0"/>
      <dgm:spPr/>
      <dgm:t>
        <a:bodyPr vert="horz" wrap="square"/>
        <a:lstStyle/>
        <a:p>
          <a:pPr>
            <a:lnSpc>
              <a:spcPct val="100000"/>
            </a:lnSpc>
            <a:spcBef>
              <a:spcPct val="0"/>
            </a:spcBef>
            <a:spcAft>
              <a:spcPct val="35000"/>
            </a:spcAft>
          </a:pPr>
          <a:endParaRPr lang="zh-CN" altLang="en-US">
            <a:solidFill>
              <a:schemeClr val="bg1"/>
            </a:solidFill>
            <a:latin typeface="微软雅黑" panose="020B0503020204020204" pitchFamily="34" charset="-122"/>
            <a:ea typeface="微软雅黑" panose="020B0503020204020204" pitchFamily="34" charset="-122"/>
          </a:endParaRPr>
        </a:p>
      </dgm:t>
    </dgm:pt>
    <dgm:pt modelId="{7E389606-1E05-4DE3-ADCA-43D70970C1A0}" type="sibTrans" cxnId="{085714B1-A7AB-49C7-A795-ABE5AF435976}">
      <dgm:prSet/>
      <dgm:spPr/>
      <dgm:t>
        <a:bodyPr/>
        <a:lstStyle/>
        <a:p>
          <a:endParaRPr lang="zh-CN" altLang="en-US">
            <a:solidFill>
              <a:schemeClr val="bg1"/>
            </a:solidFill>
          </a:endParaRPr>
        </a:p>
      </dgm:t>
    </dgm:pt>
    <dgm:pt modelId="{3766C377-EC11-449E-B6EE-0C67DE1FF79B}">
      <dgm:prSet phldr="0" custT="1"/>
      <dgm:spPr/>
      <dgm:t>
        <a:bodyPr vert="horz" wrap="square"/>
        <a:lstStyle/>
        <a:p>
          <a:pPr>
            <a:lnSpc>
              <a:spcPct val="100000"/>
            </a:lnSpc>
            <a:spcBef>
              <a:spcPct val="0"/>
            </a:spcBef>
            <a:spcAft>
              <a:spcPct val="35000"/>
            </a:spcAft>
          </a:pPr>
          <a:r>
            <a:rPr lang="en-US" altLang="zh-CN"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物流服务系列化</a:t>
          </a:r>
        </a:p>
      </dgm:t>
    </dgm:pt>
    <dgm:pt modelId="{A90A7D54-EA16-43CD-A3E0-CCD25F239576}" type="parTrans" cxnId="{5C32694A-243A-41A2-B5B3-C5AAA2B0BC68}">
      <dgm:prSet phldr="0" custT="0"/>
      <dgm:spPr/>
      <dgm:t>
        <a:bodyPr vert="horz" wrap="square"/>
        <a:lstStyle/>
        <a:p>
          <a:pPr>
            <a:lnSpc>
              <a:spcPct val="100000"/>
            </a:lnSpc>
            <a:spcBef>
              <a:spcPct val="0"/>
            </a:spcBef>
            <a:spcAft>
              <a:spcPct val="35000"/>
            </a:spcAft>
          </a:pPr>
          <a:endParaRPr lang="zh-CN" altLang="en-US">
            <a:solidFill>
              <a:schemeClr val="bg1"/>
            </a:solidFill>
            <a:latin typeface="微软雅黑" panose="020B0503020204020204" pitchFamily="34" charset="-122"/>
            <a:ea typeface="微软雅黑" panose="020B0503020204020204" pitchFamily="34" charset="-122"/>
          </a:endParaRPr>
        </a:p>
      </dgm:t>
    </dgm:pt>
    <dgm:pt modelId="{23B854BB-FCD1-4A5A-B7FC-D968D40C5076}" type="sibTrans" cxnId="{5C32694A-243A-41A2-B5B3-C5AAA2B0BC68}">
      <dgm:prSet/>
      <dgm:spPr/>
      <dgm:t>
        <a:bodyPr/>
        <a:lstStyle/>
        <a:p>
          <a:endParaRPr lang="zh-CN" altLang="en-US">
            <a:solidFill>
              <a:schemeClr val="bg1"/>
            </a:solidFill>
          </a:endParaRPr>
        </a:p>
      </dgm:t>
    </dgm:pt>
    <dgm:pt modelId="{A69E01D2-1F9E-4D9C-822B-394B2BC5A671}">
      <dgm:prSet phldr="0" custT="1"/>
      <dgm:spPr/>
      <dgm:t>
        <a:bodyPr vert="horz" wrap="square"/>
        <a:lstStyle/>
        <a:p>
          <a:pPr>
            <a:lnSpc>
              <a:spcPct val="100000"/>
            </a:lnSpc>
            <a:spcBef>
              <a:spcPct val="0"/>
            </a:spcBef>
            <a:spcAft>
              <a:spcPct val="35000"/>
            </a:spcAft>
          </a:pPr>
          <a:r>
            <a:rPr lang="en-US" alt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物流作业规范化</a:t>
          </a:r>
          <a:endPar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dgm:t>
    </dgm:pt>
    <dgm:pt modelId="{6FF60B8A-854D-43B2-BB77-33333618B711}" type="parTrans" cxnId="{9D58E1A5-F86E-4A7D-85AD-D81A9D2EEF5C}">
      <dgm:prSet phldr="0" custT="0"/>
      <dgm:spPr/>
      <dgm:t>
        <a:bodyPr vert="horz" wrap="square"/>
        <a:lstStyle/>
        <a:p>
          <a:pPr>
            <a:lnSpc>
              <a:spcPct val="100000"/>
            </a:lnSpc>
            <a:spcBef>
              <a:spcPct val="0"/>
            </a:spcBef>
            <a:spcAft>
              <a:spcPct val="35000"/>
            </a:spcAft>
          </a:pPr>
          <a:endParaRPr lang="zh-CN" altLang="en-US">
            <a:solidFill>
              <a:schemeClr val="bg1"/>
            </a:solidFill>
            <a:latin typeface="微软雅黑" panose="020B0503020204020204" pitchFamily="34" charset="-122"/>
            <a:ea typeface="微软雅黑" panose="020B0503020204020204" pitchFamily="34" charset="-122"/>
          </a:endParaRPr>
        </a:p>
      </dgm:t>
    </dgm:pt>
    <dgm:pt modelId="{068334A7-F72D-4A5F-A078-75D50E375894}" type="sibTrans" cxnId="{9D58E1A5-F86E-4A7D-85AD-D81A9D2EEF5C}">
      <dgm:prSet/>
      <dgm:spPr/>
      <dgm:t>
        <a:bodyPr/>
        <a:lstStyle/>
        <a:p>
          <a:endParaRPr lang="zh-CN" altLang="en-US">
            <a:solidFill>
              <a:schemeClr val="bg1"/>
            </a:solidFill>
          </a:endParaRPr>
        </a:p>
      </dgm:t>
    </dgm:pt>
    <dgm:pt modelId="{1AE1B689-BDC2-40A7-8588-306D250B0220}">
      <dgm:prSet phldr="0" custT="1"/>
      <dgm:spPr/>
      <dgm:t>
        <a:bodyPr vert="horz" wrap="square"/>
        <a:lstStyle/>
        <a:p>
          <a:pPr>
            <a:lnSpc>
              <a:spcPct val="100000"/>
            </a:lnSpc>
            <a:spcBef>
              <a:spcPct val="0"/>
            </a:spcBef>
            <a:spcAft>
              <a:spcPct val="35000"/>
            </a:spcAft>
          </a:pPr>
          <a:r>
            <a:rPr lang="en-US" alt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物流目标系统化</a:t>
          </a:r>
          <a:endPar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dgm:t>
    </dgm:pt>
    <dgm:pt modelId="{D79C191F-1423-403B-B679-116E0EC44E1D}" type="parTrans" cxnId="{EC10BDD9-D0B3-4525-8A60-133E0EDBBB72}">
      <dgm:prSet phldr="0" custT="0"/>
      <dgm:spPr/>
      <dgm:t>
        <a:bodyPr vert="horz" wrap="square"/>
        <a:lstStyle/>
        <a:p>
          <a:pPr>
            <a:lnSpc>
              <a:spcPct val="100000"/>
            </a:lnSpc>
            <a:spcBef>
              <a:spcPct val="0"/>
            </a:spcBef>
            <a:spcAft>
              <a:spcPct val="35000"/>
            </a:spcAft>
          </a:pPr>
          <a:endParaRPr lang="zh-CN" altLang="en-US">
            <a:solidFill>
              <a:schemeClr val="bg1"/>
            </a:solidFill>
            <a:latin typeface="微软雅黑" panose="020B0503020204020204" pitchFamily="34" charset="-122"/>
            <a:ea typeface="微软雅黑" panose="020B0503020204020204" pitchFamily="34" charset="-122"/>
          </a:endParaRPr>
        </a:p>
      </dgm:t>
    </dgm:pt>
    <dgm:pt modelId="{DD9EBF7F-0EA9-4A40-8AC5-D5D5CA332ED3}" type="sibTrans" cxnId="{EC10BDD9-D0B3-4525-8A60-133E0EDBBB72}">
      <dgm:prSet/>
      <dgm:spPr/>
      <dgm:t>
        <a:bodyPr/>
        <a:lstStyle/>
        <a:p>
          <a:endParaRPr lang="zh-CN" altLang="en-US">
            <a:solidFill>
              <a:schemeClr val="bg1"/>
            </a:solidFill>
          </a:endParaRPr>
        </a:p>
      </dgm:t>
    </dgm:pt>
    <dgm:pt modelId="{C1689DF1-440F-4316-A519-9FAC54949541}">
      <dgm:prSet phldr="0" custT="1"/>
      <dgm:spPr/>
      <dgm:t>
        <a:bodyPr vert="horz" wrap="square"/>
        <a:lstStyle/>
        <a:p>
          <a:pPr>
            <a:lnSpc>
              <a:spcPct val="100000"/>
            </a:lnSpc>
            <a:spcBef>
              <a:spcPct val="0"/>
            </a:spcBef>
            <a:spcAft>
              <a:spcPct val="35000"/>
            </a:spcAft>
          </a:pPr>
          <a:r>
            <a:rPr lang="en-US" alt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物流手段现代化</a:t>
          </a:r>
          <a:endPar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dgm:t>
    </dgm:pt>
    <dgm:pt modelId="{BF07F9E6-ECCF-4E94-A171-FDD006A9AFF4}" type="parTrans" cxnId="{01030D61-7418-46DA-BE50-150653AB9E4F}">
      <dgm:prSet phldr="0" custT="0"/>
      <dgm:spPr/>
      <dgm:t>
        <a:bodyPr vert="horz" wrap="square"/>
        <a:lstStyle/>
        <a:p>
          <a:pPr>
            <a:lnSpc>
              <a:spcPct val="100000"/>
            </a:lnSpc>
            <a:spcBef>
              <a:spcPct val="0"/>
            </a:spcBef>
            <a:spcAft>
              <a:spcPct val="35000"/>
            </a:spcAft>
          </a:pPr>
          <a:endParaRPr lang="zh-CN" altLang="en-US">
            <a:solidFill>
              <a:schemeClr val="bg1"/>
            </a:solidFill>
            <a:latin typeface="微软雅黑" panose="020B0503020204020204" pitchFamily="34" charset="-122"/>
            <a:ea typeface="微软雅黑" panose="020B0503020204020204" pitchFamily="34" charset="-122"/>
          </a:endParaRPr>
        </a:p>
      </dgm:t>
    </dgm:pt>
    <dgm:pt modelId="{7E1C2593-5E27-45A3-8C78-9085EB1C0067}" type="sibTrans" cxnId="{01030D61-7418-46DA-BE50-150653AB9E4F}">
      <dgm:prSet/>
      <dgm:spPr/>
      <dgm:t>
        <a:bodyPr/>
        <a:lstStyle/>
        <a:p>
          <a:endParaRPr lang="zh-CN" altLang="en-US">
            <a:solidFill>
              <a:schemeClr val="bg1"/>
            </a:solidFill>
          </a:endParaRPr>
        </a:p>
      </dgm:t>
    </dgm:pt>
    <dgm:pt modelId="{19523098-7F06-4FDC-B264-BE28B8F0CC48}">
      <dgm:prSet phldr="0" custT="1"/>
      <dgm:spPr/>
      <dgm:t>
        <a:bodyPr vert="horz" wrap="square"/>
        <a:lstStyle/>
        <a:p>
          <a:pPr>
            <a:lnSpc>
              <a:spcPct val="100000"/>
            </a:lnSpc>
            <a:spcBef>
              <a:spcPct val="0"/>
            </a:spcBef>
            <a:spcAft>
              <a:spcPct val="35000"/>
            </a:spcAft>
          </a:pPr>
          <a:r>
            <a:rPr lang="en-US" alt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物流组织网络化</a:t>
          </a:r>
          <a:endPar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dgm:t>
    </dgm:pt>
    <dgm:pt modelId="{5B3AD50D-D169-415B-A7BA-48D9888A6E62}" type="parTrans" cxnId="{FDD3D224-A1D2-4584-9E5D-5C4C714FCB03}">
      <dgm:prSet phldr="0" custT="0"/>
      <dgm:spPr/>
      <dgm:t>
        <a:bodyPr vert="horz" wrap="square"/>
        <a:lstStyle/>
        <a:p>
          <a:pPr>
            <a:lnSpc>
              <a:spcPct val="100000"/>
            </a:lnSpc>
            <a:spcBef>
              <a:spcPct val="0"/>
            </a:spcBef>
            <a:spcAft>
              <a:spcPct val="35000"/>
            </a:spcAft>
          </a:pPr>
          <a:endParaRPr lang="zh-CN" altLang="en-US">
            <a:solidFill>
              <a:schemeClr val="bg1"/>
            </a:solidFill>
            <a:latin typeface="微软雅黑" panose="020B0503020204020204" pitchFamily="34" charset="-122"/>
            <a:ea typeface="微软雅黑" panose="020B0503020204020204" pitchFamily="34" charset="-122"/>
          </a:endParaRPr>
        </a:p>
      </dgm:t>
    </dgm:pt>
    <dgm:pt modelId="{79FDA1D4-3A92-4A04-8182-728827EB7FD4}" type="sibTrans" cxnId="{FDD3D224-A1D2-4584-9E5D-5C4C714FCB03}">
      <dgm:prSet/>
      <dgm:spPr/>
      <dgm:t>
        <a:bodyPr/>
        <a:lstStyle/>
        <a:p>
          <a:endParaRPr lang="zh-CN" altLang="en-US">
            <a:solidFill>
              <a:schemeClr val="bg1"/>
            </a:solidFill>
          </a:endParaRPr>
        </a:p>
      </dgm:t>
    </dgm:pt>
    <dgm:pt modelId="{E3372036-199E-475C-8272-E86C988C00DB}">
      <dgm:prSet phldr="0" custT="1"/>
      <dgm:spPr/>
      <dgm:t>
        <a:bodyPr vert="horz" wrap="square"/>
        <a:lstStyle/>
        <a:p>
          <a:pPr>
            <a:lnSpc>
              <a:spcPct val="100000"/>
            </a:lnSpc>
            <a:spcBef>
              <a:spcPct val="0"/>
            </a:spcBef>
            <a:spcAft>
              <a:spcPct val="35000"/>
            </a:spcAft>
          </a:pPr>
          <a:r>
            <a:rPr lang="en-US" alt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物流经营市场化</a:t>
          </a:r>
          <a:endPar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dgm:t>
    </dgm:pt>
    <dgm:pt modelId="{A7FB7798-2A62-4DA8-803C-70428963CE56}" type="parTrans" cxnId="{9495CCEA-996E-4DF3-827D-2770281C8232}">
      <dgm:prSet phldr="0" custT="0"/>
      <dgm:spPr/>
      <dgm:t>
        <a:bodyPr vert="horz" wrap="square"/>
        <a:lstStyle/>
        <a:p>
          <a:pPr>
            <a:lnSpc>
              <a:spcPct val="100000"/>
            </a:lnSpc>
            <a:spcBef>
              <a:spcPct val="0"/>
            </a:spcBef>
            <a:spcAft>
              <a:spcPct val="35000"/>
            </a:spcAft>
          </a:pPr>
          <a:endParaRPr lang="zh-CN" altLang="en-US">
            <a:solidFill>
              <a:schemeClr val="bg1"/>
            </a:solidFill>
            <a:latin typeface="微软雅黑" panose="020B0503020204020204" pitchFamily="34" charset="-122"/>
            <a:ea typeface="微软雅黑" panose="020B0503020204020204" pitchFamily="34" charset="-122"/>
          </a:endParaRPr>
        </a:p>
      </dgm:t>
    </dgm:pt>
    <dgm:pt modelId="{4BFDDA8D-A042-46DB-96DB-C8CC3A1408D7}" type="sibTrans" cxnId="{9495CCEA-996E-4DF3-827D-2770281C8232}">
      <dgm:prSet/>
      <dgm:spPr/>
      <dgm:t>
        <a:bodyPr/>
        <a:lstStyle/>
        <a:p>
          <a:endParaRPr lang="zh-CN" altLang="en-US">
            <a:solidFill>
              <a:schemeClr val="bg1"/>
            </a:solidFill>
          </a:endParaRPr>
        </a:p>
      </dgm:t>
    </dgm:pt>
    <dgm:pt modelId="{A396D712-5948-4540-9AD1-45B8F45A0865}">
      <dgm:prSet phldr="0" custT="1"/>
      <dgm:spPr/>
      <dgm:t>
        <a:bodyPr vert="horz" wrap="square"/>
        <a:lstStyle/>
        <a:p>
          <a:pPr>
            <a:lnSpc>
              <a:spcPct val="100000"/>
            </a:lnSpc>
            <a:spcBef>
              <a:spcPct val="0"/>
            </a:spcBef>
            <a:spcAft>
              <a:spcPct val="35000"/>
            </a:spcAft>
          </a:pPr>
          <a:r>
            <a:rPr lang="en-US" altLang="zh-CN"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1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物流信息电子化</a:t>
          </a:r>
        </a:p>
      </dgm:t>
    </dgm:pt>
    <dgm:pt modelId="{DFD594BE-4490-408C-9542-190B371ECB3D}" type="parTrans" cxnId="{6C57637E-95C9-4431-B126-9F043E7A80F4}">
      <dgm:prSet phldr="0" custT="0"/>
      <dgm:spPr/>
      <dgm:t>
        <a:bodyPr vert="horz" wrap="square"/>
        <a:lstStyle/>
        <a:p>
          <a:pPr>
            <a:lnSpc>
              <a:spcPct val="100000"/>
            </a:lnSpc>
            <a:spcBef>
              <a:spcPct val="0"/>
            </a:spcBef>
            <a:spcAft>
              <a:spcPct val="35000"/>
            </a:spcAft>
          </a:pPr>
          <a:endParaRPr lang="zh-CN" altLang="en-US">
            <a:solidFill>
              <a:schemeClr val="bg1"/>
            </a:solidFill>
            <a:latin typeface="微软雅黑" panose="020B0503020204020204" pitchFamily="34" charset="-122"/>
            <a:ea typeface="微软雅黑" panose="020B0503020204020204" pitchFamily="34" charset="-122"/>
          </a:endParaRPr>
        </a:p>
      </dgm:t>
    </dgm:pt>
    <dgm:pt modelId="{B783A39D-79F6-44F9-9483-0D20F53A8AFE}" type="sibTrans" cxnId="{6C57637E-95C9-4431-B126-9F043E7A80F4}">
      <dgm:prSet/>
      <dgm:spPr/>
      <dgm:t>
        <a:bodyPr/>
        <a:lstStyle/>
        <a:p>
          <a:endParaRPr lang="zh-CN" altLang="en-US">
            <a:solidFill>
              <a:schemeClr val="bg1"/>
            </a:solidFill>
          </a:endParaRPr>
        </a:p>
      </dgm:t>
    </dgm:pt>
    <dgm:pt modelId="{94FC02E8-95ED-422C-9A2A-4136BFDC1D75}" type="pres">
      <dgm:prSet presAssocID="{7C43ED12-FD2C-42A7-9D2A-A78C19DC76C7}" presName="cycle" presStyleCnt="0">
        <dgm:presLayoutVars>
          <dgm:chMax val="1"/>
          <dgm:dir/>
          <dgm:animLvl val="ctr"/>
          <dgm:resizeHandles val="exact"/>
        </dgm:presLayoutVars>
      </dgm:prSet>
      <dgm:spPr/>
    </dgm:pt>
    <dgm:pt modelId="{7E8EEF36-91CA-4839-9634-84A85E17AA82}" type="pres">
      <dgm:prSet presAssocID="{E054671B-7E76-42F4-A4C5-5E89E4CEA8B9}" presName="centerShape" presStyleLbl="node0" presStyleIdx="0" presStyleCnt="1"/>
      <dgm:spPr/>
    </dgm:pt>
    <dgm:pt modelId="{3F1EE978-6748-449C-9F24-CCFAA1980486}" type="pres">
      <dgm:prSet presAssocID="{884CE3A9-8AB3-4F07-B3B2-49C7040205EC}" presName="Name9" presStyleLbl="parChTrans1D2" presStyleIdx="0" presStyleCnt="9"/>
      <dgm:spPr/>
    </dgm:pt>
    <dgm:pt modelId="{1752BD57-13E9-4CC9-8F9C-00630A9BF14C}" type="pres">
      <dgm:prSet presAssocID="{884CE3A9-8AB3-4F07-B3B2-49C7040205EC}" presName="connTx" presStyleLbl="parChTrans1D2" presStyleIdx="0" presStyleCnt="9"/>
      <dgm:spPr/>
    </dgm:pt>
    <dgm:pt modelId="{0FB50959-5FD6-4110-8D19-CA9366955773}" type="pres">
      <dgm:prSet presAssocID="{D1E9D3ED-3072-44E6-A5FE-57B78EA18E29}" presName="node" presStyleLbl="node1" presStyleIdx="0" presStyleCnt="9">
        <dgm:presLayoutVars>
          <dgm:bulletEnabled val="1"/>
        </dgm:presLayoutVars>
      </dgm:prSet>
      <dgm:spPr/>
    </dgm:pt>
    <dgm:pt modelId="{B3FA529F-D576-44A1-8AC1-BFB85C420EE4}" type="pres">
      <dgm:prSet presAssocID="{0E85D404-9C1A-44E4-B0A2-8B060B18EBA2}" presName="Name9" presStyleLbl="parChTrans1D2" presStyleIdx="1" presStyleCnt="9"/>
      <dgm:spPr/>
    </dgm:pt>
    <dgm:pt modelId="{3A9C4A9C-B4D1-41C4-AADD-FF2D24895C1C}" type="pres">
      <dgm:prSet presAssocID="{0E85D404-9C1A-44E4-B0A2-8B060B18EBA2}" presName="connTx" presStyleLbl="parChTrans1D2" presStyleIdx="1" presStyleCnt="9"/>
      <dgm:spPr/>
    </dgm:pt>
    <dgm:pt modelId="{925C6AB6-E9A8-4965-BA6F-64A03B4A97C8}" type="pres">
      <dgm:prSet presAssocID="{20784BE0-5D50-426F-83CD-7DEE1375FE53}" presName="node" presStyleLbl="node1" presStyleIdx="1" presStyleCnt="9">
        <dgm:presLayoutVars>
          <dgm:bulletEnabled val="1"/>
        </dgm:presLayoutVars>
      </dgm:prSet>
      <dgm:spPr/>
    </dgm:pt>
    <dgm:pt modelId="{F0314C96-B899-4477-9201-654357307FE0}" type="pres">
      <dgm:prSet presAssocID="{A90A7D54-EA16-43CD-A3E0-CCD25F239576}" presName="Name9" presStyleLbl="parChTrans1D2" presStyleIdx="2" presStyleCnt="9"/>
      <dgm:spPr/>
    </dgm:pt>
    <dgm:pt modelId="{BC2FAC96-A7C4-4F56-A19E-57FD5BA545D0}" type="pres">
      <dgm:prSet presAssocID="{A90A7D54-EA16-43CD-A3E0-CCD25F239576}" presName="connTx" presStyleLbl="parChTrans1D2" presStyleIdx="2" presStyleCnt="9"/>
      <dgm:spPr/>
    </dgm:pt>
    <dgm:pt modelId="{B710D0D4-4BAA-4049-9822-BB062BE4B65C}" type="pres">
      <dgm:prSet presAssocID="{3766C377-EC11-449E-B6EE-0C67DE1FF79B}" presName="node" presStyleLbl="node1" presStyleIdx="2" presStyleCnt="9">
        <dgm:presLayoutVars>
          <dgm:bulletEnabled val="1"/>
        </dgm:presLayoutVars>
      </dgm:prSet>
      <dgm:spPr/>
    </dgm:pt>
    <dgm:pt modelId="{729A442E-224E-4080-ABA3-1D9BF1127071}" type="pres">
      <dgm:prSet presAssocID="{6FF60B8A-854D-43B2-BB77-33333618B711}" presName="Name9" presStyleLbl="parChTrans1D2" presStyleIdx="3" presStyleCnt="9"/>
      <dgm:spPr/>
    </dgm:pt>
    <dgm:pt modelId="{45D77FE7-E586-461C-94A1-1A561FC288B0}" type="pres">
      <dgm:prSet presAssocID="{6FF60B8A-854D-43B2-BB77-33333618B711}" presName="connTx" presStyleLbl="parChTrans1D2" presStyleIdx="3" presStyleCnt="9"/>
      <dgm:spPr/>
    </dgm:pt>
    <dgm:pt modelId="{FFB1A5C1-58ED-46F0-B869-EA35DC8F23B4}" type="pres">
      <dgm:prSet presAssocID="{A69E01D2-1F9E-4D9C-822B-394B2BC5A671}" presName="node" presStyleLbl="node1" presStyleIdx="3" presStyleCnt="9">
        <dgm:presLayoutVars>
          <dgm:bulletEnabled val="1"/>
        </dgm:presLayoutVars>
      </dgm:prSet>
      <dgm:spPr/>
    </dgm:pt>
    <dgm:pt modelId="{B57BDA52-D1F4-44C6-B771-4F674FC96ECE}" type="pres">
      <dgm:prSet presAssocID="{D79C191F-1423-403B-B679-116E0EC44E1D}" presName="Name9" presStyleLbl="parChTrans1D2" presStyleIdx="4" presStyleCnt="9"/>
      <dgm:spPr/>
    </dgm:pt>
    <dgm:pt modelId="{F54F4D10-029F-454C-8F3C-2D5FDA06A3D9}" type="pres">
      <dgm:prSet presAssocID="{D79C191F-1423-403B-B679-116E0EC44E1D}" presName="connTx" presStyleLbl="parChTrans1D2" presStyleIdx="4" presStyleCnt="9"/>
      <dgm:spPr/>
    </dgm:pt>
    <dgm:pt modelId="{0371762C-72E9-42DE-8A71-CD35776314FE}" type="pres">
      <dgm:prSet presAssocID="{1AE1B689-BDC2-40A7-8588-306D250B0220}" presName="node" presStyleLbl="node1" presStyleIdx="4" presStyleCnt="9">
        <dgm:presLayoutVars>
          <dgm:bulletEnabled val="1"/>
        </dgm:presLayoutVars>
      </dgm:prSet>
      <dgm:spPr/>
    </dgm:pt>
    <dgm:pt modelId="{3EBCDC5F-50EF-4818-8CB0-008E6D6240B2}" type="pres">
      <dgm:prSet presAssocID="{BF07F9E6-ECCF-4E94-A171-FDD006A9AFF4}" presName="Name9" presStyleLbl="parChTrans1D2" presStyleIdx="5" presStyleCnt="9"/>
      <dgm:spPr/>
    </dgm:pt>
    <dgm:pt modelId="{1881BF6A-C962-46D1-8C33-E2E3D19A5B05}" type="pres">
      <dgm:prSet presAssocID="{BF07F9E6-ECCF-4E94-A171-FDD006A9AFF4}" presName="connTx" presStyleLbl="parChTrans1D2" presStyleIdx="5" presStyleCnt="9"/>
      <dgm:spPr/>
    </dgm:pt>
    <dgm:pt modelId="{6065E443-3ABA-490F-AFB4-084AE21C51CF}" type="pres">
      <dgm:prSet presAssocID="{C1689DF1-440F-4316-A519-9FAC54949541}" presName="node" presStyleLbl="node1" presStyleIdx="5" presStyleCnt="9">
        <dgm:presLayoutVars>
          <dgm:bulletEnabled val="1"/>
        </dgm:presLayoutVars>
      </dgm:prSet>
      <dgm:spPr/>
    </dgm:pt>
    <dgm:pt modelId="{DC4D21F1-DD82-40F7-BE42-C64799FEFCDF}" type="pres">
      <dgm:prSet presAssocID="{5B3AD50D-D169-415B-A7BA-48D9888A6E62}" presName="Name9" presStyleLbl="parChTrans1D2" presStyleIdx="6" presStyleCnt="9"/>
      <dgm:spPr/>
    </dgm:pt>
    <dgm:pt modelId="{DE121FD8-E07B-4884-B653-02B555C672ED}" type="pres">
      <dgm:prSet presAssocID="{5B3AD50D-D169-415B-A7BA-48D9888A6E62}" presName="connTx" presStyleLbl="parChTrans1D2" presStyleIdx="6" presStyleCnt="9"/>
      <dgm:spPr/>
    </dgm:pt>
    <dgm:pt modelId="{3785C8D6-B4B3-496C-B22C-B7008E19A97C}" type="pres">
      <dgm:prSet presAssocID="{19523098-7F06-4FDC-B264-BE28B8F0CC48}" presName="node" presStyleLbl="node1" presStyleIdx="6" presStyleCnt="9">
        <dgm:presLayoutVars>
          <dgm:bulletEnabled val="1"/>
        </dgm:presLayoutVars>
      </dgm:prSet>
      <dgm:spPr/>
    </dgm:pt>
    <dgm:pt modelId="{6F17A993-E28E-4448-BEB9-3269D0927B71}" type="pres">
      <dgm:prSet presAssocID="{A7FB7798-2A62-4DA8-803C-70428963CE56}" presName="Name9" presStyleLbl="parChTrans1D2" presStyleIdx="7" presStyleCnt="9"/>
      <dgm:spPr/>
    </dgm:pt>
    <dgm:pt modelId="{471FD5F4-D399-4BDA-A6BD-A4131B7A0BF0}" type="pres">
      <dgm:prSet presAssocID="{A7FB7798-2A62-4DA8-803C-70428963CE56}" presName="connTx" presStyleLbl="parChTrans1D2" presStyleIdx="7" presStyleCnt="9"/>
      <dgm:spPr/>
    </dgm:pt>
    <dgm:pt modelId="{0D8E2279-9C0F-49E7-828E-8E62A1E60F5E}" type="pres">
      <dgm:prSet presAssocID="{E3372036-199E-475C-8272-E86C988C00DB}" presName="node" presStyleLbl="node1" presStyleIdx="7" presStyleCnt="9">
        <dgm:presLayoutVars>
          <dgm:bulletEnabled val="1"/>
        </dgm:presLayoutVars>
      </dgm:prSet>
      <dgm:spPr/>
    </dgm:pt>
    <dgm:pt modelId="{764DCBF3-64E1-472D-9421-CD78CBA1775E}" type="pres">
      <dgm:prSet presAssocID="{DFD594BE-4490-408C-9542-190B371ECB3D}" presName="Name9" presStyleLbl="parChTrans1D2" presStyleIdx="8" presStyleCnt="9"/>
      <dgm:spPr/>
    </dgm:pt>
    <dgm:pt modelId="{AC23D2D6-28E9-4392-8FA9-101CA71323E1}" type="pres">
      <dgm:prSet presAssocID="{DFD594BE-4490-408C-9542-190B371ECB3D}" presName="connTx" presStyleLbl="parChTrans1D2" presStyleIdx="8" presStyleCnt="9"/>
      <dgm:spPr/>
    </dgm:pt>
    <dgm:pt modelId="{6C5115A1-A102-41C4-B14D-99E50DCB42E1}" type="pres">
      <dgm:prSet presAssocID="{A396D712-5948-4540-9AD1-45B8F45A0865}" presName="node" presStyleLbl="node1" presStyleIdx="8" presStyleCnt="9">
        <dgm:presLayoutVars>
          <dgm:bulletEnabled val="1"/>
        </dgm:presLayoutVars>
      </dgm:prSet>
      <dgm:spPr/>
    </dgm:pt>
  </dgm:ptLst>
  <dgm:cxnLst>
    <dgm:cxn modelId="{C9FD3410-CCC2-4575-A31B-3AABDDBB7154}" type="presOf" srcId="{884CE3A9-8AB3-4F07-B3B2-49C7040205EC}" destId="{1752BD57-13E9-4CC9-8F9C-00630A9BF14C}" srcOrd="1" destOrd="0" presId="urn:microsoft.com/office/officeart/2005/8/layout/radial1#2"/>
    <dgm:cxn modelId="{1A0BA013-94B6-4E36-AEE8-25EB775FF010}" type="presOf" srcId="{A90A7D54-EA16-43CD-A3E0-CCD25F239576}" destId="{BC2FAC96-A7C4-4F56-A19E-57FD5BA545D0}" srcOrd="1" destOrd="0" presId="urn:microsoft.com/office/officeart/2005/8/layout/radial1#2"/>
    <dgm:cxn modelId="{4238BE14-58E2-4539-A15D-0FBA537C71E4}" type="presOf" srcId="{19523098-7F06-4FDC-B264-BE28B8F0CC48}" destId="{3785C8D6-B4B3-496C-B22C-B7008E19A97C}" srcOrd="0" destOrd="0" presId="urn:microsoft.com/office/officeart/2005/8/layout/radial1#2"/>
    <dgm:cxn modelId="{B131691B-7C02-408D-8EB9-3749CE648FDE}" type="presOf" srcId="{C1689DF1-440F-4316-A519-9FAC54949541}" destId="{6065E443-3ABA-490F-AFB4-084AE21C51CF}" srcOrd="0" destOrd="0" presId="urn:microsoft.com/office/officeart/2005/8/layout/radial1#2"/>
    <dgm:cxn modelId="{69163921-50DA-46E6-9BAE-4B8C2EEC587D}" type="presOf" srcId="{A90A7D54-EA16-43CD-A3E0-CCD25F239576}" destId="{F0314C96-B899-4477-9201-654357307FE0}" srcOrd="0" destOrd="0" presId="urn:microsoft.com/office/officeart/2005/8/layout/radial1#2"/>
    <dgm:cxn modelId="{FDD3D224-A1D2-4584-9E5D-5C4C714FCB03}" srcId="{E054671B-7E76-42F4-A4C5-5E89E4CEA8B9}" destId="{19523098-7F06-4FDC-B264-BE28B8F0CC48}" srcOrd="6" destOrd="0" parTransId="{5B3AD50D-D169-415B-A7BA-48D9888A6E62}" sibTransId="{79FDA1D4-3A92-4A04-8182-728827EB7FD4}"/>
    <dgm:cxn modelId="{4459EB2A-DEA4-4C11-A4A9-B46AA417956F}" type="presOf" srcId="{A396D712-5948-4540-9AD1-45B8F45A0865}" destId="{6C5115A1-A102-41C4-B14D-99E50DCB42E1}" srcOrd="0" destOrd="0" presId="urn:microsoft.com/office/officeart/2005/8/layout/radial1#2"/>
    <dgm:cxn modelId="{D3BDC330-BA40-4EDA-BF84-6B1D7FF5BDCE}" type="presOf" srcId="{884CE3A9-8AB3-4F07-B3B2-49C7040205EC}" destId="{3F1EE978-6748-449C-9F24-CCFAA1980486}" srcOrd="0" destOrd="0" presId="urn:microsoft.com/office/officeart/2005/8/layout/radial1#2"/>
    <dgm:cxn modelId="{AFAE3638-6A81-4979-B32D-E4259E8AAFD7}" type="presOf" srcId="{20784BE0-5D50-426F-83CD-7DEE1375FE53}" destId="{925C6AB6-E9A8-4965-BA6F-64A03B4A97C8}" srcOrd="0" destOrd="0" presId="urn:microsoft.com/office/officeart/2005/8/layout/radial1#2"/>
    <dgm:cxn modelId="{369A5E3C-E0A1-4244-8574-A50A5C93B0F7}" type="presOf" srcId="{1AE1B689-BDC2-40A7-8588-306D250B0220}" destId="{0371762C-72E9-42DE-8A71-CD35776314FE}" srcOrd="0" destOrd="0" presId="urn:microsoft.com/office/officeart/2005/8/layout/radial1#2"/>
    <dgm:cxn modelId="{01030D61-7418-46DA-BE50-150653AB9E4F}" srcId="{E054671B-7E76-42F4-A4C5-5E89E4CEA8B9}" destId="{C1689DF1-440F-4316-A519-9FAC54949541}" srcOrd="5" destOrd="0" parTransId="{BF07F9E6-ECCF-4E94-A171-FDD006A9AFF4}" sibTransId="{7E1C2593-5E27-45A3-8C78-9085EB1C0067}"/>
    <dgm:cxn modelId="{5C32694A-243A-41A2-B5B3-C5AAA2B0BC68}" srcId="{E054671B-7E76-42F4-A4C5-5E89E4CEA8B9}" destId="{3766C377-EC11-449E-B6EE-0C67DE1FF79B}" srcOrd="2" destOrd="0" parTransId="{A90A7D54-EA16-43CD-A3E0-CCD25F239576}" sibTransId="{23B854BB-FCD1-4A5A-B7FC-D968D40C5076}"/>
    <dgm:cxn modelId="{E0F3834C-6B9E-41FB-81C1-C4C9CA4EC3FA}" type="presOf" srcId="{A7FB7798-2A62-4DA8-803C-70428963CE56}" destId="{6F17A993-E28E-4448-BEB9-3269D0927B71}" srcOrd="0" destOrd="0" presId="urn:microsoft.com/office/officeart/2005/8/layout/radial1#2"/>
    <dgm:cxn modelId="{DED4936D-ED95-4F23-9871-CA8EF6E5D825}" type="presOf" srcId="{6FF60B8A-854D-43B2-BB77-33333618B711}" destId="{729A442E-224E-4080-ABA3-1D9BF1127071}" srcOrd="0" destOrd="0" presId="urn:microsoft.com/office/officeart/2005/8/layout/radial1#2"/>
    <dgm:cxn modelId="{44E71954-BE0B-4521-9876-7663F95FBCC8}" srcId="{E054671B-7E76-42F4-A4C5-5E89E4CEA8B9}" destId="{D1E9D3ED-3072-44E6-A5FE-57B78EA18E29}" srcOrd="0" destOrd="0" parTransId="{884CE3A9-8AB3-4F07-B3B2-49C7040205EC}" sibTransId="{ECC0814D-CFB6-488F-9087-3EB400047D89}"/>
    <dgm:cxn modelId="{31DCA459-1440-482E-8F77-9D442DE12944}" type="presOf" srcId="{5B3AD50D-D169-415B-A7BA-48D9888A6E62}" destId="{DE121FD8-E07B-4884-B653-02B555C672ED}" srcOrd="1" destOrd="0" presId="urn:microsoft.com/office/officeart/2005/8/layout/radial1#2"/>
    <dgm:cxn modelId="{6C57637E-95C9-4431-B126-9F043E7A80F4}" srcId="{E054671B-7E76-42F4-A4C5-5E89E4CEA8B9}" destId="{A396D712-5948-4540-9AD1-45B8F45A0865}" srcOrd="8" destOrd="0" parTransId="{DFD594BE-4490-408C-9542-190B371ECB3D}" sibTransId="{B783A39D-79F6-44F9-9483-0D20F53A8AFE}"/>
    <dgm:cxn modelId="{C20AD883-6614-417A-B60F-B4673D89A625}" type="presOf" srcId="{A69E01D2-1F9E-4D9C-822B-394B2BC5A671}" destId="{FFB1A5C1-58ED-46F0-B869-EA35DC8F23B4}" srcOrd="0" destOrd="0" presId="urn:microsoft.com/office/officeart/2005/8/layout/radial1#2"/>
    <dgm:cxn modelId="{51BD1493-D8DE-48B3-947B-307FC1D65A5C}" type="presOf" srcId="{0E85D404-9C1A-44E4-B0A2-8B060B18EBA2}" destId="{B3FA529F-D576-44A1-8AC1-BFB85C420EE4}" srcOrd="0" destOrd="0" presId="urn:microsoft.com/office/officeart/2005/8/layout/radial1#2"/>
    <dgm:cxn modelId="{72C8F193-C4DA-4D91-A1AA-69631F88558C}" type="presOf" srcId="{E3372036-199E-475C-8272-E86C988C00DB}" destId="{0D8E2279-9C0F-49E7-828E-8E62A1E60F5E}" srcOrd="0" destOrd="0" presId="urn:microsoft.com/office/officeart/2005/8/layout/radial1#2"/>
    <dgm:cxn modelId="{391AB697-07AE-4360-BB96-367F192466EC}" type="presOf" srcId="{0E85D404-9C1A-44E4-B0A2-8B060B18EBA2}" destId="{3A9C4A9C-B4D1-41C4-AADD-FF2D24895C1C}" srcOrd="1" destOrd="0" presId="urn:microsoft.com/office/officeart/2005/8/layout/radial1#2"/>
    <dgm:cxn modelId="{06406F99-7FC3-4F6D-A125-C65AEE2C628C}" type="presOf" srcId="{5B3AD50D-D169-415B-A7BA-48D9888A6E62}" destId="{DC4D21F1-DD82-40F7-BE42-C64799FEFCDF}" srcOrd="0" destOrd="0" presId="urn:microsoft.com/office/officeart/2005/8/layout/radial1#2"/>
    <dgm:cxn modelId="{1CAFD09B-B6D9-46F8-9E1D-9B7DADD32115}" type="presOf" srcId="{DFD594BE-4490-408C-9542-190B371ECB3D}" destId="{764DCBF3-64E1-472D-9421-CD78CBA1775E}" srcOrd="0" destOrd="0" presId="urn:microsoft.com/office/officeart/2005/8/layout/radial1#2"/>
    <dgm:cxn modelId="{25EF90A0-99B5-4068-AE29-BE402E0461AE}" type="presOf" srcId="{E054671B-7E76-42F4-A4C5-5E89E4CEA8B9}" destId="{7E8EEF36-91CA-4839-9634-84A85E17AA82}" srcOrd="0" destOrd="0" presId="urn:microsoft.com/office/officeart/2005/8/layout/radial1#2"/>
    <dgm:cxn modelId="{9D58E1A5-F86E-4A7D-85AD-D81A9D2EEF5C}" srcId="{E054671B-7E76-42F4-A4C5-5E89E4CEA8B9}" destId="{A69E01D2-1F9E-4D9C-822B-394B2BC5A671}" srcOrd="3" destOrd="0" parTransId="{6FF60B8A-854D-43B2-BB77-33333618B711}" sibTransId="{068334A7-F72D-4A5F-A078-75D50E375894}"/>
    <dgm:cxn modelId="{5EF693AA-28AA-42A3-B092-AC94EDD8F0FE}" type="presOf" srcId="{3766C377-EC11-449E-B6EE-0C67DE1FF79B}" destId="{B710D0D4-4BAA-4049-9822-BB062BE4B65C}" srcOrd="0" destOrd="0" presId="urn:microsoft.com/office/officeart/2005/8/layout/radial1#2"/>
    <dgm:cxn modelId="{085714B1-A7AB-49C7-A795-ABE5AF435976}" srcId="{E054671B-7E76-42F4-A4C5-5E89E4CEA8B9}" destId="{20784BE0-5D50-426F-83CD-7DEE1375FE53}" srcOrd="1" destOrd="0" parTransId="{0E85D404-9C1A-44E4-B0A2-8B060B18EBA2}" sibTransId="{7E389606-1E05-4DE3-ADCA-43D70970C1A0}"/>
    <dgm:cxn modelId="{8FB3C2B8-6237-47E4-96B4-3C16DE34BD47}" type="presOf" srcId="{BF07F9E6-ECCF-4E94-A171-FDD006A9AFF4}" destId="{1881BF6A-C962-46D1-8C33-E2E3D19A5B05}" srcOrd="1" destOrd="0" presId="urn:microsoft.com/office/officeart/2005/8/layout/radial1#2"/>
    <dgm:cxn modelId="{1F2E40BC-2BE8-4026-8371-6E6653A972AC}" srcId="{7C43ED12-FD2C-42A7-9D2A-A78C19DC76C7}" destId="{E054671B-7E76-42F4-A4C5-5E89E4CEA8B9}" srcOrd="0" destOrd="0" parTransId="{026DD5CF-CB88-4F50-A152-8BF7BCD09677}" sibTransId="{79C9A471-7F35-48FE-9083-48135218150B}"/>
    <dgm:cxn modelId="{D7E6E9C3-4A4A-4CC3-A364-008696B36E86}" type="presOf" srcId="{BF07F9E6-ECCF-4E94-A171-FDD006A9AFF4}" destId="{3EBCDC5F-50EF-4818-8CB0-008E6D6240B2}" srcOrd="0" destOrd="0" presId="urn:microsoft.com/office/officeart/2005/8/layout/radial1#2"/>
    <dgm:cxn modelId="{4B7B50D5-A1EC-4434-9BB1-5C6FCC2FF002}" type="presOf" srcId="{6FF60B8A-854D-43B2-BB77-33333618B711}" destId="{45D77FE7-E586-461C-94A1-1A561FC288B0}" srcOrd="1" destOrd="0" presId="urn:microsoft.com/office/officeart/2005/8/layout/radial1#2"/>
    <dgm:cxn modelId="{7B23E3D6-7821-4B2C-92FE-D9487FDD013F}" type="presOf" srcId="{D79C191F-1423-403B-B679-116E0EC44E1D}" destId="{F54F4D10-029F-454C-8F3C-2D5FDA06A3D9}" srcOrd="1" destOrd="0" presId="urn:microsoft.com/office/officeart/2005/8/layout/radial1#2"/>
    <dgm:cxn modelId="{C14821D9-7374-45A2-A013-F78D9DDB4972}" type="presOf" srcId="{7C43ED12-FD2C-42A7-9D2A-A78C19DC76C7}" destId="{94FC02E8-95ED-422C-9A2A-4136BFDC1D75}" srcOrd="0" destOrd="0" presId="urn:microsoft.com/office/officeart/2005/8/layout/radial1#2"/>
    <dgm:cxn modelId="{EC10BDD9-D0B3-4525-8A60-133E0EDBBB72}" srcId="{E054671B-7E76-42F4-A4C5-5E89E4CEA8B9}" destId="{1AE1B689-BDC2-40A7-8588-306D250B0220}" srcOrd="4" destOrd="0" parTransId="{D79C191F-1423-403B-B679-116E0EC44E1D}" sibTransId="{DD9EBF7F-0EA9-4A40-8AC5-D5D5CA332ED3}"/>
    <dgm:cxn modelId="{817E1FDF-72F6-482A-8A93-95F1A4A4CB3F}" type="presOf" srcId="{DFD594BE-4490-408C-9542-190B371ECB3D}" destId="{AC23D2D6-28E9-4392-8FA9-101CA71323E1}" srcOrd="1" destOrd="0" presId="urn:microsoft.com/office/officeart/2005/8/layout/radial1#2"/>
    <dgm:cxn modelId="{9495CCEA-996E-4DF3-827D-2770281C8232}" srcId="{E054671B-7E76-42F4-A4C5-5E89E4CEA8B9}" destId="{E3372036-199E-475C-8272-E86C988C00DB}" srcOrd="7" destOrd="0" parTransId="{A7FB7798-2A62-4DA8-803C-70428963CE56}" sibTransId="{4BFDDA8D-A042-46DB-96DB-C8CC3A1408D7}"/>
    <dgm:cxn modelId="{38C310EE-6876-47C9-B0FC-37DF6E53E75F}" type="presOf" srcId="{D79C191F-1423-403B-B679-116E0EC44E1D}" destId="{B57BDA52-D1F4-44C6-B771-4F674FC96ECE}" srcOrd="0" destOrd="0" presId="urn:microsoft.com/office/officeart/2005/8/layout/radial1#2"/>
    <dgm:cxn modelId="{7C1E39FD-4A0B-4C45-AC74-761CF570C53B}" type="presOf" srcId="{D1E9D3ED-3072-44E6-A5FE-57B78EA18E29}" destId="{0FB50959-5FD6-4110-8D19-CA9366955773}" srcOrd="0" destOrd="0" presId="urn:microsoft.com/office/officeart/2005/8/layout/radial1#2"/>
    <dgm:cxn modelId="{1714F1FD-4E2F-41BB-9E45-469F53E25368}" type="presOf" srcId="{A7FB7798-2A62-4DA8-803C-70428963CE56}" destId="{471FD5F4-D399-4BDA-A6BD-A4131B7A0BF0}" srcOrd="1" destOrd="0" presId="urn:microsoft.com/office/officeart/2005/8/layout/radial1#2"/>
    <dgm:cxn modelId="{A56CD103-9F8D-4B72-902C-E66892D291FA}" type="presParOf" srcId="{94FC02E8-95ED-422C-9A2A-4136BFDC1D75}" destId="{7E8EEF36-91CA-4839-9634-84A85E17AA82}" srcOrd="0" destOrd="0" presId="urn:microsoft.com/office/officeart/2005/8/layout/radial1#2"/>
    <dgm:cxn modelId="{463C2E57-6B22-45AB-A6B5-356E13A7C30D}" type="presParOf" srcId="{94FC02E8-95ED-422C-9A2A-4136BFDC1D75}" destId="{3F1EE978-6748-449C-9F24-CCFAA1980486}" srcOrd="1" destOrd="0" presId="urn:microsoft.com/office/officeart/2005/8/layout/radial1#2"/>
    <dgm:cxn modelId="{9EF615D9-3037-4B48-AAE3-CD418FF77E4F}" type="presParOf" srcId="{3F1EE978-6748-449C-9F24-CCFAA1980486}" destId="{1752BD57-13E9-4CC9-8F9C-00630A9BF14C}" srcOrd="0" destOrd="0" presId="urn:microsoft.com/office/officeart/2005/8/layout/radial1#2"/>
    <dgm:cxn modelId="{0699B0FA-D2D1-42C8-AB5E-868F753154CB}" type="presParOf" srcId="{94FC02E8-95ED-422C-9A2A-4136BFDC1D75}" destId="{0FB50959-5FD6-4110-8D19-CA9366955773}" srcOrd="2" destOrd="0" presId="urn:microsoft.com/office/officeart/2005/8/layout/radial1#2"/>
    <dgm:cxn modelId="{A46F5C07-63C7-42E8-A482-69ABCA31244D}" type="presParOf" srcId="{94FC02E8-95ED-422C-9A2A-4136BFDC1D75}" destId="{B3FA529F-D576-44A1-8AC1-BFB85C420EE4}" srcOrd="3" destOrd="0" presId="urn:microsoft.com/office/officeart/2005/8/layout/radial1#2"/>
    <dgm:cxn modelId="{52AAAE2B-5B79-4F6F-B342-9BAE5963B9B3}" type="presParOf" srcId="{B3FA529F-D576-44A1-8AC1-BFB85C420EE4}" destId="{3A9C4A9C-B4D1-41C4-AADD-FF2D24895C1C}" srcOrd="0" destOrd="0" presId="urn:microsoft.com/office/officeart/2005/8/layout/radial1#2"/>
    <dgm:cxn modelId="{103A4DC7-B5D1-4926-90C7-E5492A91375B}" type="presParOf" srcId="{94FC02E8-95ED-422C-9A2A-4136BFDC1D75}" destId="{925C6AB6-E9A8-4965-BA6F-64A03B4A97C8}" srcOrd="4" destOrd="0" presId="urn:microsoft.com/office/officeart/2005/8/layout/radial1#2"/>
    <dgm:cxn modelId="{7C94A638-6A6A-4133-92FA-37F355A48765}" type="presParOf" srcId="{94FC02E8-95ED-422C-9A2A-4136BFDC1D75}" destId="{F0314C96-B899-4477-9201-654357307FE0}" srcOrd="5" destOrd="0" presId="urn:microsoft.com/office/officeart/2005/8/layout/radial1#2"/>
    <dgm:cxn modelId="{60350792-EDC5-40B1-B962-6BAC58B28111}" type="presParOf" srcId="{F0314C96-B899-4477-9201-654357307FE0}" destId="{BC2FAC96-A7C4-4F56-A19E-57FD5BA545D0}" srcOrd="0" destOrd="0" presId="urn:microsoft.com/office/officeart/2005/8/layout/radial1#2"/>
    <dgm:cxn modelId="{535CCD88-01F4-4125-88C3-D6947D5646E3}" type="presParOf" srcId="{94FC02E8-95ED-422C-9A2A-4136BFDC1D75}" destId="{B710D0D4-4BAA-4049-9822-BB062BE4B65C}" srcOrd="6" destOrd="0" presId="urn:microsoft.com/office/officeart/2005/8/layout/radial1#2"/>
    <dgm:cxn modelId="{F540632E-9A2E-480A-9BDD-D19093885499}" type="presParOf" srcId="{94FC02E8-95ED-422C-9A2A-4136BFDC1D75}" destId="{729A442E-224E-4080-ABA3-1D9BF1127071}" srcOrd="7" destOrd="0" presId="urn:microsoft.com/office/officeart/2005/8/layout/radial1#2"/>
    <dgm:cxn modelId="{B639FEB4-ED5F-4A8A-90A3-61EBE3522D5D}" type="presParOf" srcId="{729A442E-224E-4080-ABA3-1D9BF1127071}" destId="{45D77FE7-E586-461C-94A1-1A561FC288B0}" srcOrd="0" destOrd="0" presId="urn:microsoft.com/office/officeart/2005/8/layout/radial1#2"/>
    <dgm:cxn modelId="{7E226BF8-95EF-4A8B-98B4-5F89A396CE83}" type="presParOf" srcId="{94FC02E8-95ED-422C-9A2A-4136BFDC1D75}" destId="{FFB1A5C1-58ED-46F0-B869-EA35DC8F23B4}" srcOrd="8" destOrd="0" presId="urn:microsoft.com/office/officeart/2005/8/layout/radial1#2"/>
    <dgm:cxn modelId="{22206BEC-8785-408E-A92D-E3E6B31E8EBC}" type="presParOf" srcId="{94FC02E8-95ED-422C-9A2A-4136BFDC1D75}" destId="{B57BDA52-D1F4-44C6-B771-4F674FC96ECE}" srcOrd="9" destOrd="0" presId="urn:microsoft.com/office/officeart/2005/8/layout/radial1#2"/>
    <dgm:cxn modelId="{13BA4F70-7607-4A28-8BD7-166FC9549162}" type="presParOf" srcId="{B57BDA52-D1F4-44C6-B771-4F674FC96ECE}" destId="{F54F4D10-029F-454C-8F3C-2D5FDA06A3D9}" srcOrd="0" destOrd="0" presId="urn:microsoft.com/office/officeart/2005/8/layout/radial1#2"/>
    <dgm:cxn modelId="{C790E2FD-C993-42ED-AD12-B82F84E29CA3}" type="presParOf" srcId="{94FC02E8-95ED-422C-9A2A-4136BFDC1D75}" destId="{0371762C-72E9-42DE-8A71-CD35776314FE}" srcOrd="10" destOrd="0" presId="urn:microsoft.com/office/officeart/2005/8/layout/radial1#2"/>
    <dgm:cxn modelId="{FEB1D77E-85D4-4336-8960-A3B7CA5E582B}" type="presParOf" srcId="{94FC02E8-95ED-422C-9A2A-4136BFDC1D75}" destId="{3EBCDC5F-50EF-4818-8CB0-008E6D6240B2}" srcOrd="11" destOrd="0" presId="urn:microsoft.com/office/officeart/2005/8/layout/radial1#2"/>
    <dgm:cxn modelId="{9C288419-6793-4A56-97F7-85BABF5739EB}" type="presParOf" srcId="{3EBCDC5F-50EF-4818-8CB0-008E6D6240B2}" destId="{1881BF6A-C962-46D1-8C33-E2E3D19A5B05}" srcOrd="0" destOrd="0" presId="urn:microsoft.com/office/officeart/2005/8/layout/radial1#2"/>
    <dgm:cxn modelId="{CD0212EB-235C-4605-ADE1-D23DBA9D0955}" type="presParOf" srcId="{94FC02E8-95ED-422C-9A2A-4136BFDC1D75}" destId="{6065E443-3ABA-490F-AFB4-084AE21C51CF}" srcOrd="12" destOrd="0" presId="urn:microsoft.com/office/officeart/2005/8/layout/radial1#2"/>
    <dgm:cxn modelId="{59530898-AFB9-43F1-88B6-FEB9B9AE6A8A}" type="presParOf" srcId="{94FC02E8-95ED-422C-9A2A-4136BFDC1D75}" destId="{DC4D21F1-DD82-40F7-BE42-C64799FEFCDF}" srcOrd="13" destOrd="0" presId="urn:microsoft.com/office/officeart/2005/8/layout/radial1#2"/>
    <dgm:cxn modelId="{6E730091-B117-4266-9B52-3828E520D326}" type="presParOf" srcId="{DC4D21F1-DD82-40F7-BE42-C64799FEFCDF}" destId="{DE121FD8-E07B-4884-B653-02B555C672ED}" srcOrd="0" destOrd="0" presId="urn:microsoft.com/office/officeart/2005/8/layout/radial1#2"/>
    <dgm:cxn modelId="{F32C0ED8-B19C-4566-9699-BFB4B911EE41}" type="presParOf" srcId="{94FC02E8-95ED-422C-9A2A-4136BFDC1D75}" destId="{3785C8D6-B4B3-496C-B22C-B7008E19A97C}" srcOrd="14" destOrd="0" presId="urn:microsoft.com/office/officeart/2005/8/layout/radial1#2"/>
    <dgm:cxn modelId="{A32585D0-EFB8-441D-A586-25E58C4ED126}" type="presParOf" srcId="{94FC02E8-95ED-422C-9A2A-4136BFDC1D75}" destId="{6F17A993-E28E-4448-BEB9-3269D0927B71}" srcOrd="15" destOrd="0" presId="urn:microsoft.com/office/officeart/2005/8/layout/radial1#2"/>
    <dgm:cxn modelId="{CAE62556-F562-4BF1-A4C4-504D0B1AC5D8}" type="presParOf" srcId="{6F17A993-E28E-4448-BEB9-3269D0927B71}" destId="{471FD5F4-D399-4BDA-A6BD-A4131B7A0BF0}" srcOrd="0" destOrd="0" presId="urn:microsoft.com/office/officeart/2005/8/layout/radial1#2"/>
    <dgm:cxn modelId="{BBDFF7EE-6D90-4E56-95FC-4EFFD7ED7EE1}" type="presParOf" srcId="{94FC02E8-95ED-422C-9A2A-4136BFDC1D75}" destId="{0D8E2279-9C0F-49E7-828E-8E62A1E60F5E}" srcOrd="16" destOrd="0" presId="urn:microsoft.com/office/officeart/2005/8/layout/radial1#2"/>
    <dgm:cxn modelId="{296DC651-E5E6-4D7F-A33D-F0BF44F28CF8}" type="presParOf" srcId="{94FC02E8-95ED-422C-9A2A-4136BFDC1D75}" destId="{764DCBF3-64E1-472D-9421-CD78CBA1775E}" srcOrd="17" destOrd="0" presId="urn:microsoft.com/office/officeart/2005/8/layout/radial1#2"/>
    <dgm:cxn modelId="{B0E5CF6C-A069-42C3-890D-4FB288F14DC1}" type="presParOf" srcId="{764DCBF3-64E1-472D-9421-CD78CBA1775E}" destId="{AC23D2D6-28E9-4392-8FA9-101CA71323E1}" srcOrd="0" destOrd="0" presId="urn:microsoft.com/office/officeart/2005/8/layout/radial1#2"/>
    <dgm:cxn modelId="{93B9D43C-2E79-4819-8314-768243A367E4}" type="presParOf" srcId="{94FC02E8-95ED-422C-9A2A-4136BFDC1D75}" destId="{6C5115A1-A102-41C4-B14D-99E50DCB42E1}" srcOrd="18" destOrd="0" presId="urn:microsoft.com/office/officeart/2005/8/layout/radial1#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8EEF36-91CA-4839-9634-84A85E17AA82}">
      <dsp:nvSpPr>
        <dsp:cNvPr id="0" name=""/>
        <dsp:cNvSpPr/>
      </dsp:nvSpPr>
      <dsp:spPr>
        <a:xfrm>
          <a:off x="1831846" y="1513798"/>
          <a:ext cx="787021" cy="78702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ct val="35000"/>
            </a:spcAft>
            <a:buNone/>
          </a:pPr>
          <a:r>
            <a:rPr lang="zh-CN" altLang="en-US" sz="1800" b="1" kern="1200" dirty="0">
              <a:solidFill>
                <a:srgbClr val="0D0D0D"/>
              </a:solidFill>
              <a:latin typeface="微软雅黑" panose="020B0503020204020204" pitchFamily="34" charset="-122"/>
              <a:ea typeface="微软雅黑" panose="020B0503020204020204" pitchFamily="34" charset="-122"/>
            </a:rPr>
            <a:t>主要特征</a:t>
          </a:r>
        </a:p>
      </dsp:txBody>
      <dsp:txXfrm>
        <a:off x="1947103" y="1629055"/>
        <a:ext cx="556507" cy="556507"/>
      </dsp:txXfrm>
    </dsp:sp>
    <dsp:sp modelId="{3F1EE978-6748-449C-9F24-CCFAA1980486}">
      <dsp:nvSpPr>
        <dsp:cNvPr id="0" name=""/>
        <dsp:cNvSpPr/>
      </dsp:nvSpPr>
      <dsp:spPr>
        <a:xfrm rot="16200000">
          <a:off x="1869844" y="1142370"/>
          <a:ext cx="711026" cy="31829"/>
        </a:xfrm>
        <a:custGeom>
          <a:avLst/>
          <a:gdLst/>
          <a:ahLst/>
          <a:cxnLst/>
          <a:rect l="0" t="0" r="0" b="0"/>
          <a:pathLst>
            <a:path>
              <a:moveTo>
                <a:pt x="0" y="15914"/>
              </a:moveTo>
              <a:lnTo>
                <a:pt x="711026" y="159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100000"/>
            </a:lnSpc>
            <a:spcBef>
              <a:spcPct val="0"/>
            </a:spcBef>
            <a:spcAft>
              <a:spcPct val="35000"/>
            </a:spcAft>
            <a:buNone/>
          </a:pPr>
          <a:endParaRPr lang="zh-CN" altLang="en-US" sz="500" kern="1200">
            <a:solidFill>
              <a:schemeClr val="bg1"/>
            </a:solidFill>
            <a:latin typeface="微软雅黑" panose="020B0503020204020204" pitchFamily="34" charset="-122"/>
            <a:ea typeface="微软雅黑" panose="020B0503020204020204" pitchFamily="34" charset="-122"/>
          </a:endParaRPr>
        </a:p>
      </dsp:txBody>
      <dsp:txXfrm>
        <a:off x="2207581" y="1140509"/>
        <a:ext cx="35551" cy="35551"/>
      </dsp:txXfrm>
    </dsp:sp>
    <dsp:sp modelId="{0FB50959-5FD6-4110-8D19-CA9366955773}">
      <dsp:nvSpPr>
        <dsp:cNvPr id="0" name=""/>
        <dsp:cNvSpPr/>
      </dsp:nvSpPr>
      <dsp:spPr>
        <a:xfrm>
          <a:off x="1831846" y="15750"/>
          <a:ext cx="787021" cy="78702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ct val="35000"/>
            </a:spcAft>
            <a:buNone/>
          </a:pPr>
          <a:r>
            <a:rPr lang="en-US" altLang="zh-CN" sz="1200" b="1" kern="12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200" b="1" kern="12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物流反应快速化</a:t>
          </a:r>
        </a:p>
      </dsp:txBody>
      <dsp:txXfrm>
        <a:off x="1947103" y="131007"/>
        <a:ext cx="556507" cy="556507"/>
      </dsp:txXfrm>
    </dsp:sp>
    <dsp:sp modelId="{B3FA529F-D576-44A1-8AC1-BFB85C420EE4}">
      <dsp:nvSpPr>
        <dsp:cNvPr id="0" name=""/>
        <dsp:cNvSpPr/>
      </dsp:nvSpPr>
      <dsp:spPr>
        <a:xfrm rot="18600000">
          <a:off x="2351307" y="1317608"/>
          <a:ext cx="711026" cy="31829"/>
        </a:xfrm>
        <a:custGeom>
          <a:avLst/>
          <a:gdLst/>
          <a:ahLst/>
          <a:cxnLst/>
          <a:rect l="0" t="0" r="0" b="0"/>
          <a:pathLst>
            <a:path>
              <a:moveTo>
                <a:pt x="0" y="15914"/>
              </a:moveTo>
              <a:lnTo>
                <a:pt x="711026" y="159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100000"/>
            </a:lnSpc>
            <a:spcBef>
              <a:spcPct val="0"/>
            </a:spcBef>
            <a:spcAft>
              <a:spcPct val="35000"/>
            </a:spcAft>
            <a:buNone/>
          </a:pPr>
          <a:endParaRPr lang="zh-CN" altLang="en-US" sz="500" kern="1200">
            <a:solidFill>
              <a:schemeClr val="bg1"/>
            </a:solidFill>
            <a:latin typeface="微软雅黑" panose="020B0503020204020204" pitchFamily="34" charset="-122"/>
            <a:ea typeface="微软雅黑" panose="020B0503020204020204" pitchFamily="34" charset="-122"/>
          </a:endParaRPr>
        </a:p>
      </dsp:txBody>
      <dsp:txXfrm>
        <a:off x="2689045" y="1315747"/>
        <a:ext cx="35551" cy="35551"/>
      </dsp:txXfrm>
    </dsp:sp>
    <dsp:sp modelId="{925C6AB6-E9A8-4965-BA6F-64A03B4A97C8}">
      <dsp:nvSpPr>
        <dsp:cNvPr id="0" name=""/>
        <dsp:cNvSpPr/>
      </dsp:nvSpPr>
      <dsp:spPr>
        <a:xfrm>
          <a:off x="2794773" y="366227"/>
          <a:ext cx="787021" cy="78702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ct val="35000"/>
            </a:spcAft>
            <a:buNone/>
          </a:pPr>
          <a:r>
            <a:rPr lang="en-US" altLang="zh-CN" sz="1200" b="1" kern="12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200" b="1" kern="12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物流功能集成化</a:t>
          </a:r>
        </a:p>
      </dsp:txBody>
      <dsp:txXfrm>
        <a:off x="2910030" y="481484"/>
        <a:ext cx="556507" cy="556507"/>
      </dsp:txXfrm>
    </dsp:sp>
    <dsp:sp modelId="{F0314C96-B899-4477-9201-654357307FE0}">
      <dsp:nvSpPr>
        <dsp:cNvPr id="0" name=""/>
        <dsp:cNvSpPr/>
      </dsp:nvSpPr>
      <dsp:spPr>
        <a:xfrm rot="21000000">
          <a:off x="2607488" y="1761327"/>
          <a:ext cx="711026" cy="31829"/>
        </a:xfrm>
        <a:custGeom>
          <a:avLst/>
          <a:gdLst/>
          <a:ahLst/>
          <a:cxnLst/>
          <a:rect l="0" t="0" r="0" b="0"/>
          <a:pathLst>
            <a:path>
              <a:moveTo>
                <a:pt x="0" y="15914"/>
              </a:moveTo>
              <a:lnTo>
                <a:pt x="711026" y="159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100000"/>
            </a:lnSpc>
            <a:spcBef>
              <a:spcPct val="0"/>
            </a:spcBef>
            <a:spcAft>
              <a:spcPct val="35000"/>
            </a:spcAft>
            <a:buNone/>
          </a:pPr>
          <a:endParaRPr lang="zh-CN" altLang="en-US" sz="500" kern="1200">
            <a:solidFill>
              <a:schemeClr val="bg1"/>
            </a:solidFill>
            <a:latin typeface="微软雅黑" panose="020B0503020204020204" pitchFamily="34" charset="-122"/>
            <a:ea typeface="微软雅黑" panose="020B0503020204020204" pitchFamily="34" charset="-122"/>
          </a:endParaRPr>
        </a:p>
      </dsp:txBody>
      <dsp:txXfrm>
        <a:off x="2945226" y="1759466"/>
        <a:ext cx="35551" cy="35551"/>
      </dsp:txXfrm>
    </dsp:sp>
    <dsp:sp modelId="{B710D0D4-4BAA-4049-9822-BB062BE4B65C}">
      <dsp:nvSpPr>
        <dsp:cNvPr id="0" name=""/>
        <dsp:cNvSpPr/>
      </dsp:nvSpPr>
      <dsp:spPr>
        <a:xfrm>
          <a:off x="3307135" y="1253665"/>
          <a:ext cx="787021" cy="78702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ct val="35000"/>
            </a:spcAft>
            <a:buNone/>
          </a:pPr>
          <a:r>
            <a:rPr lang="en-US" altLang="zh-CN" sz="1200" b="1" kern="12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200" b="1" kern="12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物流服务系列化</a:t>
          </a:r>
        </a:p>
      </dsp:txBody>
      <dsp:txXfrm>
        <a:off x="3422392" y="1368922"/>
        <a:ext cx="556507" cy="556507"/>
      </dsp:txXfrm>
    </dsp:sp>
    <dsp:sp modelId="{729A442E-224E-4080-ABA3-1D9BF1127071}">
      <dsp:nvSpPr>
        <dsp:cNvPr id="0" name=""/>
        <dsp:cNvSpPr/>
      </dsp:nvSpPr>
      <dsp:spPr>
        <a:xfrm rot="1800000">
          <a:off x="2518517" y="2265906"/>
          <a:ext cx="711026" cy="31829"/>
        </a:xfrm>
        <a:custGeom>
          <a:avLst/>
          <a:gdLst/>
          <a:ahLst/>
          <a:cxnLst/>
          <a:rect l="0" t="0" r="0" b="0"/>
          <a:pathLst>
            <a:path>
              <a:moveTo>
                <a:pt x="0" y="15914"/>
              </a:moveTo>
              <a:lnTo>
                <a:pt x="711026" y="159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100000"/>
            </a:lnSpc>
            <a:spcBef>
              <a:spcPct val="0"/>
            </a:spcBef>
            <a:spcAft>
              <a:spcPct val="35000"/>
            </a:spcAft>
            <a:buNone/>
          </a:pPr>
          <a:endParaRPr lang="zh-CN" altLang="en-US" sz="500" kern="1200">
            <a:solidFill>
              <a:schemeClr val="bg1"/>
            </a:solidFill>
            <a:latin typeface="微软雅黑" panose="020B0503020204020204" pitchFamily="34" charset="-122"/>
            <a:ea typeface="微软雅黑" panose="020B0503020204020204" pitchFamily="34" charset="-122"/>
          </a:endParaRPr>
        </a:p>
      </dsp:txBody>
      <dsp:txXfrm>
        <a:off x="2856255" y="2264045"/>
        <a:ext cx="35551" cy="35551"/>
      </dsp:txXfrm>
    </dsp:sp>
    <dsp:sp modelId="{FFB1A5C1-58ED-46F0-B869-EA35DC8F23B4}">
      <dsp:nvSpPr>
        <dsp:cNvPr id="0" name=""/>
        <dsp:cNvSpPr/>
      </dsp:nvSpPr>
      <dsp:spPr>
        <a:xfrm>
          <a:off x="3129194" y="2262822"/>
          <a:ext cx="787021" cy="78702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ct val="35000"/>
            </a:spcAft>
            <a:buNone/>
          </a:pPr>
          <a:r>
            <a:rPr lang="en-US" altLang="zh-CN" sz="1200" b="1" kern="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200" b="1" kern="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物流作业规范化</a:t>
          </a:r>
          <a:endParaRPr lang="zh-CN" altLang="en-US" sz="1200" b="1" kern="12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dsp:txBody>
      <dsp:txXfrm>
        <a:off x="3244451" y="2378079"/>
        <a:ext cx="556507" cy="556507"/>
      </dsp:txXfrm>
    </dsp:sp>
    <dsp:sp modelId="{B57BDA52-D1F4-44C6-B771-4F674FC96ECE}">
      <dsp:nvSpPr>
        <dsp:cNvPr id="0" name=""/>
        <dsp:cNvSpPr/>
      </dsp:nvSpPr>
      <dsp:spPr>
        <a:xfrm rot="4200000">
          <a:off x="2126025" y="2595246"/>
          <a:ext cx="711026" cy="31829"/>
        </a:xfrm>
        <a:custGeom>
          <a:avLst/>
          <a:gdLst/>
          <a:ahLst/>
          <a:cxnLst/>
          <a:rect l="0" t="0" r="0" b="0"/>
          <a:pathLst>
            <a:path>
              <a:moveTo>
                <a:pt x="0" y="15914"/>
              </a:moveTo>
              <a:lnTo>
                <a:pt x="711026" y="159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100000"/>
            </a:lnSpc>
            <a:spcBef>
              <a:spcPct val="0"/>
            </a:spcBef>
            <a:spcAft>
              <a:spcPct val="35000"/>
            </a:spcAft>
            <a:buNone/>
          </a:pPr>
          <a:endParaRPr lang="zh-CN" altLang="en-US" sz="500" kern="1200">
            <a:solidFill>
              <a:schemeClr val="bg1"/>
            </a:solidFill>
            <a:latin typeface="微软雅黑" panose="020B0503020204020204" pitchFamily="34" charset="-122"/>
            <a:ea typeface="微软雅黑" panose="020B0503020204020204" pitchFamily="34" charset="-122"/>
          </a:endParaRPr>
        </a:p>
      </dsp:txBody>
      <dsp:txXfrm>
        <a:off x="2463763" y="2593385"/>
        <a:ext cx="35551" cy="35551"/>
      </dsp:txXfrm>
    </dsp:sp>
    <dsp:sp modelId="{0371762C-72E9-42DE-8A71-CD35776314FE}">
      <dsp:nvSpPr>
        <dsp:cNvPr id="0" name=""/>
        <dsp:cNvSpPr/>
      </dsp:nvSpPr>
      <dsp:spPr>
        <a:xfrm>
          <a:off x="2344209" y="2921502"/>
          <a:ext cx="787021" cy="78702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ct val="35000"/>
            </a:spcAft>
            <a:buNone/>
          </a:pPr>
          <a:r>
            <a:rPr lang="en-US" altLang="zh-CN" sz="1200" b="1" kern="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1200" b="1" kern="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物流目标系统化</a:t>
          </a:r>
          <a:endParaRPr lang="zh-CN" altLang="en-US" sz="1200" b="1" kern="12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dsp:txBody>
      <dsp:txXfrm>
        <a:off x="2459466" y="3036759"/>
        <a:ext cx="556507" cy="556507"/>
      </dsp:txXfrm>
    </dsp:sp>
    <dsp:sp modelId="{3EBCDC5F-50EF-4818-8CB0-008E6D6240B2}">
      <dsp:nvSpPr>
        <dsp:cNvPr id="0" name=""/>
        <dsp:cNvSpPr/>
      </dsp:nvSpPr>
      <dsp:spPr>
        <a:xfrm rot="6600000">
          <a:off x="1613663" y="2595246"/>
          <a:ext cx="711026" cy="31829"/>
        </a:xfrm>
        <a:custGeom>
          <a:avLst/>
          <a:gdLst/>
          <a:ahLst/>
          <a:cxnLst/>
          <a:rect l="0" t="0" r="0" b="0"/>
          <a:pathLst>
            <a:path>
              <a:moveTo>
                <a:pt x="0" y="15914"/>
              </a:moveTo>
              <a:lnTo>
                <a:pt x="711026" y="159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100000"/>
            </a:lnSpc>
            <a:spcBef>
              <a:spcPct val="0"/>
            </a:spcBef>
            <a:spcAft>
              <a:spcPct val="35000"/>
            </a:spcAft>
            <a:buNone/>
          </a:pPr>
          <a:endParaRPr lang="zh-CN" altLang="en-US" sz="500" kern="1200">
            <a:solidFill>
              <a:schemeClr val="bg1"/>
            </a:solidFill>
            <a:latin typeface="微软雅黑" panose="020B0503020204020204" pitchFamily="34" charset="-122"/>
            <a:ea typeface="微软雅黑" panose="020B0503020204020204" pitchFamily="34" charset="-122"/>
          </a:endParaRPr>
        </a:p>
      </dsp:txBody>
      <dsp:txXfrm rot="10800000">
        <a:off x="1951400" y="2593385"/>
        <a:ext cx="35551" cy="35551"/>
      </dsp:txXfrm>
    </dsp:sp>
    <dsp:sp modelId="{6065E443-3ABA-490F-AFB4-084AE21C51CF}">
      <dsp:nvSpPr>
        <dsp:cNvPr id="0" name=""/>
        <dsp:cNvSpPr/>
      </dsp:nvSpPr>
      <dsp:spPr>
        <a:xfrm>
          <a:off x="1319484" y="2921502"/>
          <a:ext cx="787021" cy="78702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ct val="35000"/>
            </a:spcAft>
            <a:buNone/>
          </a:pPr>
          <a:r>
            <a:rPr lang="en-US" altLang="zh-CN" sz="1200" b="1" kern="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1200" b="1" kern="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物流手段现代化</a:t>
          </a:r>
          <a:endParaRPr lang="zh-CN" altLang="en-US" sz="1200" b="1" kern="12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dsp:txBody>
      <dsp:txXfrm>
        <a:off x="1434741" y="3036759"/>
        <a:ext cx="556507" cy="556507"/>
      </dsp:txXfrm>
    </dsp:sp>
    <dsp:sp modelId="{DC4D21F1-DD82-40F7-BE42-C64799FEFCDF}">
      <dsp:nvSpPr>
        <dsp:cNvPr id="0" name=""/>
        <dsp:cNvSpPr/>
      </dsp:nvSpPr>
      <dsp:spPr>
        <a:xfrm rot="9000000">
          <a:off x="1221170" y="2265906"/>
          <a:ext cx="711026" cy="31829"/>
        </a:xfrm>
        <a:custGeom>
          <a:avLst/>
          <a:gdLst/>
          <a:ahLst/>
          <a:cxnLst/>
          <a:rect l="0" t="0" r="0" b="0"/>
          <a:pathLst>
            <a:path>
              <a:moveTo>
                <a:pt x="0" y="15914"/>
              </a:moveTo>
              <a:lnTo>
                <a:pt x="711026" y="159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100000"/>
            </a:lnSpc>
            <a:spcBef>
              <a:spcPct val="0"/>
            </a:spcBef>
            <a:spcAft>
              <a:spcPct val="35000"/>
            </a:spcAft>
            <a:buNone/>
          </a:pPr>
          <a:endParaRPr lang="zh-CN" altLang="en-US" sz="500" kern="1200">
            <a:solidFill>
              <a:schemeClr val="bg1"/>
            </a:solidFill>
            <a:latin typeface="微软雅黑" panose="020B0503020204020204" pitchFamily="34" charset="-122"/>
            <a:ea typeface="微软雅黑" panose="020B0503020204020204" pitchFamily="34" charset="-122"/>
          </a:endParaRPr>
        </a:p>
      </dsp:txBody>
      <dsp:txXfrm rot="10800000">
        <a:off x="1558908" y="2264045"/>
        <a:ext cx="35551" cy="35551"/>
      </dsp:txXfrm>
    </dsp:sp>
    <dsp:sp modelId="{3785C8D6-B4B3-496C-B22C-B7008E19A97C}">
      <dsp:nvSpPr>
        <dsp:cNvPr id="0" name=""/>
        <dsp:cNvSpPr/>
      </dsp:nvSpPr>
      <dsp:spPr>
        <a:xfrm>
          <a:off x="534499" y="2262822"/>
          <a:ext cx="787021" cy="78702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ct val="35000"/>
            </a:spcAft>
            <a:buNone/>
          </a:pPr>
          <a:r>
            <a:rPr lang="en-US" altLang="zh-CN" sz="1200" b="1" kern="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1200" b="1" kern="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物流组织网络化</a:t>
          </a:r>
          <a:endParaRPr lang="zh-CN" altLang="en-US" sz="1200" b="1" kern="12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dsp:txBody>
      <dsp:txXfrm>
        <a:off x="649756" y="2378079"/>
        <a:ext cx="556507" cy="556507"/>
      </dsp:txXfrm>
    </dsp:sp>
    <dsp:sp modelId="{6F17A993-E28E-4448-BEB9-3269D0927B71}">
      <dsp:nvSpPr>
        <dsp:cNvPr id="0" name=""/>
        <dsp:cNvSpPr/>
      </dsp:nvSpPr>
      <dsp:spPr>
        <a:xfrm rot="11400000">
          <a:off x="1132199" y="1761327"/>
          <a:ext cx="711026" cy="31829"/>
        </a:xfrm>
        <a:custGeom>
          <a:avLst/>
          <a:gdLst/>
          <a:ahLst/>
          <a:cxnLst/>
          <a:rect l="0" t="0" r="0" b="0"/>
          <a:pathLst>
            <a:path>
              <a:moveTo>
                <a:pt x="0" y="15914"/>
              </a:moveTo>
              <a:lnTo>
                <a:pt x="711026" y="159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100000"/>
            </a:lnSpc>
            <a:spcBef>
              <a:spcPct val="0"/>
            </a:spcBef>
            <a:spcAft>
              <a:spcPct val="35000"/>
            </a:spcAft>
            <a:buNone/>
          </a:pPr>
          <a:endParaRPr lang="zh-CN" altLang="en-US" sz="500" kern="1200">
            <a:solidFill>
              <a:schemeClr val="bg1"/>
            </a:solidFill>
            <a:latin typeface="微软雅黑" panose="020B0503020204020204" pitchFamily="34" charset="-122"/>
            <a:ea typeface="微软雅黑" panose="020B0503020204020204" pitchFamily="34" charset="-122"/>
          </a:endParaRPr>
        </a:p>
      </dsp:txBody>
      <dsp:txXfrm rot="10800000">
        <a:off x="1469937" y="1759466"/>
        <a:ext cx="35551" cy="35551"/>
      </dsp:txXfrm>
    </dsp:sp>
    <dsp:sp modelId="{0D8E2279-9C0F-49E7-828E-8E62A1E60F5E}">
      <dsp:nvSpPr>
        <dsp:cNvPr id="0" name=""/>
        <dsp:cNvSpPr/>
      </dsp:nvSpPr>
      <dsp:spPr>
        <a:xfrm>
          <a:off x="356558" y="1253665"/>
          <a:ext cx="787021" cy="78702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ct val="35000"/>
            </a:spcAft>
            <a:buNone/>
          </a:pPr>
          <a:r>
            <a:rPr lang="en-US" altLang="zh-CN" sz="1200" b="1" kern="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1200" b="1" kern="120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物流经营市场化</a:t>
          </a:r>
          <a:endParaRPr lang="zh-CN" altLang="en-US" sz="1200" b="1" kern="12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dsp:txBody>
      <dsp:txXfrm>
        <a:off x="471815" y="1368922"/>
        <a:ext cx="556507" cy="556507"/>
      </dsp:txXfrm>
    </dsp:sp>
    <dsp:sp modelId="{764DCBF3-64E1-472D-9421-CD78CBA1775E}">
      <dsp:nvSpPr>
        <dsp:cNvPr id="0" name=""/>
        <dsp:cNvSpPr/>
      </dsp:nvSpPr>
      <dsp:spPr>
        <a:xfrm rot="13800000">
          <a:off x="1388381" y="1317608"/>
          <a:ext cx="711026" cy="31829"/>
        </a:xfrm>
        <a:custGeom>
          <a:avLst/>
          <a:gdLst/>
          <a:ahLst/>
          <a:cxnLst/>
          <a:rect l="0" t="0" r="0" b="0"/>
          <a:pathLst>
            <a:path>
              <a:moveTo>
                <a:pt x="0" y="15914"/>
              </a:moveTo>
              <a:lnTo>
                <a:pt x="711026" y="1591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100000"/>
            </a:lnSpc>
            <a:spcBef>
              <a:spcPct val="0"/>
            </a:spcBef>
            <a:spcAft>
              <a:spcPct val="35000"/>
            </a:spcAft>
            <a:buNone/>
          </a:pPr>
          <a:endParaRPr lang="zh-CN" altLang="en-US" sz="500" kern="1200">
            <a:solidFill>
              <a:schemeClr val="bg1"/>
            </a:solidFill>
            <a:latin typeface="微软雅黑" panose="020B0503020204020204" pitchFamily="34" charset="-122"/>
            <a:ea typeface="微软雅黑" panose="020B0503020204020204" pitchFamily="34" charset="-122"/>
          </a:endParaRPr>
        </a:p>
      </dsp:txBody>
      <dsp:txXfrm rot="10800000">
        <a:off x="1726118" y="1315747"/>
        <a:ext cx="35551" cy="35551"/>
      </dsp:txXfrm>
    </dsp:sp>
    <dsp:sp modelId="{6C5115A1-A102-41C4-B14D-99E50DCB42E1}">
      <dsp:nvSpPr>
        <dsp:cNvPr id="0" name=""/>
        <dsp:cNvSpPr/>
      </dsp:nvSpPr>
      <dsp:spPr>
        <a:xfrm>
          <a:off x="868920" y="366227"/>
          <a:ext cx="787021" cy="78702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100000"/>
            </a:lnSpc>
            <a:spcBef>
              <a:spcPct val="0"/>
            </a:spcBef>
            <a:spcAft>
              <a:spcPct val="35000"/>
            </a:spcAft>
            <a:buNone/>
          </a:pPr>
          <a:r>
            <a:rPr lang="en-US" altLang="zh-CN" sz="1200" b="1" kern="12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1200" b="1" kern="12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物流信息电子化</a:t>
          </a:r>
        </a:p>
      </dsp:txBody>
      <dsp:txXfrm>
        <a:off x="984177" y="481484"/>
        <a:ext cx="556507" cy="556507"/>
      </dsp:txXfrm>
    </dsp:sp>
  </dsp:spTree>
</dsp:drawing>
</file>

<file path=ppt/diagrams/layout1.xml><?xml version="1.0" encoding="utf-8"?>
<dgm:layoutDef xmlns:dgm="http://schemas.openxmlformats.org/drawingml/2006/diagram" xmlns:a="http://schemas.openxmlformats.org/drawingml/2006/main" uniqueId="urn:microsoft.com/office/officeart/2005/8/layout/radial1#2">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rSet qsTypeId="urn:microsoft.com/office/officeart/2005/8/quickstyle/simple5"/>
        </dgm:pt>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8C857D-9DEA-4D23-9FB4-80ECD7B5DC21}" type="datetimeFigureOut">
              <a:rPr lang="zh-CN" altLang="en-US" smtClean="0"/>
              <a:t>2025/9/10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72ED27-077B-4B8F-B939-7B693EA1A867}" type="slidenum">
              <a:rPr lang="zh-CN" altLang="en-US" smtClean="0"/>
              <a:t>‹#›</a:t>
            </a:fld>
            <a:endParaRPr lang="zh-CN" altLang="en-US"/>
          </a:p>
        </p:txBody>
      </p:sp>
    </p:spTree>
    <p:extLst>
      <p:ext uri="{BB962C8B-B14F-4D97-AF65-F5344CB8AC3E}">
        <p14:creationId xmlns:p14="http://schemas.microsoft.com/office/powerpoint/2010/main" val="656230819"/>
      </p:ext>
    </p:extLst>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3436096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3323294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0634676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0742153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6378863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0508966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9971534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954854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6340655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7214430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8574747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5325951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9218763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4600178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9264300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1277620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5144751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895899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6805286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4839826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321621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9882608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456154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9212212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xml"/><Relationship Id="rId1" Type="http://schemas.openxmlformats.org/officeDocument/2006/relationships/tags" Target="../tags/tag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9.xml"/><Relationship Id="rId1" Type="http://schemas.openxmlformats.org/officeDocument/2006/relationships/tags" Target="../tags/tag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1"/>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3865" indent="0" algn="ctr">
              <a:buNone/>
              <a:defRPr sz="1200"/>
            </a:lvl6pPr>
            <a:lvl7pPr marL="2056765" indent="0" algn="ctr">
              <a:buNone/>
              <a:defRPr sz="1200"/>
            </a:lvl7pPr>
            <a:lvl8pPr marL="2399665" indent="0" algn="ctr">
              <a:buNone/>
              <a:defRPr sz="1200"/>
            </a:lvl8pPr>
            <a:lvl9pPr marL="2742565"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7"/>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40"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40" y="3441793"/>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3865" indent="0">
              <a:buNone/>
              <a:defRPr sz="1200">
                <a:solidFill>
                  <a:schemeClr val="tx1">
                    <a:tint val="75000"/>
                  </a:schemeClr>
                </a:solidFill>
              </a:defRPr>
            </a:lvl6pPr>
            <a:lvl7pPr marL="2056765" indent="0">
              <a:buNone/>
              <a:defRPr sz="1200">
                <a:solidFill>
                  <a:schemeClr val="tx1">
                    <a:tint val="75000"/>
                  </a:schemeClr>
                </a:solidFill>
              </a:defRPr>
            </a:lvl7pPr>
            <a:lvl8pPr marL="2399665" indent="0">
              <a:buNone/>
              <a:defRPr sz="1200">
                <a:solidFill>
                  <a:schemeClr val="tx1">
                    <a:tint val="75000"/>
                  </a:schemeClr>
                </a:solidFill>
              </a:defRPr>
            </a:lvl8pPr>
            <a:lvl9pPr marL="2742565"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9"/>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8"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5"/>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9" y="1261065"/>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9"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3865" indent="0">
              <a:buNone/>
              <a:defRPr sz="1500"/>
            </a:lvl6pPr>
            <a:lvl7pPr marL="2056765" indent="0">
              <a:buNone/>
              <a:defRPr sz="1500"/>
            </a:lvl7pPr>
            <a:lvl8pPr marL="2399665" indent="0">
              <a:buNone/>
              <a:defRPr sz="1500"/>
            </a:lvl8pPr>
            <a:lvl9pPr marL="2742565"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7"/>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7"/>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0"/>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6"/>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39"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39" y="3441792"/>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7" y="1080277"/>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4"/>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8" y="1261064"/>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8"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2565" indent="0">
              <a:buNone/>
              <a:defRPr sz="1400">
                <a:solidFill>
                  <a:schemeClr val="tx1">
                    <a:tint val="75000"/>
                  </a:schemeClr>
                </a:solidFill>
              </a:defRPr>
            </a:lvl7pPr>
            <a:lvl8pPr marL="3199765" indent="0">
              <a:buNone/>
              <a:defRPr sz="1400">
                <a:solidFill>
                  <a:schemeClr val="tx1">
                    <a:tint val="75000"/>
                  </a:schemeClr>
                </a:solidFill>
              </a:defRPr>
            </a:lvl8pPr>
            <a:lvl9pPr marL="3656965"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6"/>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6"/>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4301222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7509886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5388108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4607927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2749710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extLst>
      <p:ext uri="{BB962C8B-B14F-4D97-AF65-F5344CB8AC3E}">
        <p14:creationId xmlns:p14="http://schemas.microsoft.com/office/powerpoint/2010/main" val="40338797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4924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73671785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276999"/>
          </a:xfrm>
        </p:spPr>
        <p:txBody>
          <a:bodyPr lIns="0" tIns="0" rIns="0" bIns="0"/>
          <a:lstStyle>
            <a:lvl1pPr>
              <a:defRPr sz="18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9496960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sz="half" idx="2"/>
          </p:nvPr>
        </p:nvSpPr>
        <p:spPr>
          <a:xfrm>
            <a:off x="1573053" y="1319434"/>
            <a:ext cx="2533650" cy="276999"/>
          </a:xfrm>
          <a:prstGeom prst="rect">
            <a:avLst/>
          </a:prstGeom>
        </p:spPr>
        <p:txBody>
          <a:bodyPr wrap="square" lIns="0" tIns="0" rIns="0" bIns="0">
            <a:spAutoFit/>
          </a:bodyPr>
          <a:lstStyle>
            <a:lvl1pPr>
              <a:defRPr sz="1800" b="0" i="0">
                <a:solidFill>
                  <a:schemeClr val="tx1"/>
                </a:solidFill>
                <a:latin typeface="微软雅黑"/>
                <a:cs typeface="微软雅黑"/>
              </a:defRPr>
            </a:lvl1pPr>
          </a:lstStyle>
          <a:p>
            <a:endParaRPr/>
          </a:p>
        </p:txBody>
      </p:sp>
      <p:sp>
        <p:nvSpPr>
          <p:cNvPr id="4" name="Holder 4"/>
          <p:cNvSpPr>
            <a:spLocks noGrp="1"/>
          </p:cNvSpPr>
          <p:nvPr>
            <p:ph sz="half" idx="3"/>
          </p:nvPr>
        </p:nvSpPr>
        <p:spPr>
          <a:xfrm>
            <a:off x="4709160" y="1183005"/>
            <a:ext cx="3977640" cy="36933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25548659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7783341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725707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7"/>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7"/>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1"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2565"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ags" Target="../tags/tag6.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6" Type="http://schemas.openxmlformats.org/officeDocument/2006/relationships/image" Target="../media/image2.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1.emf"/><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ags" Target="../tags/tag7.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6.xml"/><Relationship Id="rId7"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2.xml"/><Relationship Id="rId7" Type="http://schemas.openxmlformats.org/officeDocument/2006/relationships/image" Target="../media/image10.png"/><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theme" Target="../theme/theme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27" tIns="45714" rIns="91427"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27" tIns="45714" rIns="91427"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27" tIns="45714" rIns="91427" bIns="45714" rtlCol="0" anchor="ctr"/>
          <a:lstStyle>
            <a:lvl1pPr algn="l">
              <a:defRPr sz="1200">
                <a:solidFill>
                  <a:schemeClr val="tx1">
                    <a:tint val="75000"/>
                  </a:schemeClr>
                </a:solidFill>
              </a:defRPr>
            </a:lvl1pPr>
          </a:lstStyle>
          <a:p>
            <a:fld id="{8AFEEADE-4500-4884-B6C3-852FC7738ADD}" type="datetimeFigureOut">
              <a:rPr lang="zh-CN" altLang="en-US" smtClean="0"/>
              <a:t>2025/9/10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27" tIns="45714" rIns="91427"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3"/>
            <a:ext cx="2133600" cy="273844"/>
          </a:xfrm>
          <a:prstGeom prst="rect">
            <a:avLst/>
          </a:prstGeom>
        </p:spPr>
        <p:txBody>
          <a:bodyPr vert="horz" lIns="91427" tIns="45714" rIns="91427" bIns="45714" rtlCol="0" anchor="ctr"/>
          <a:lstStyle>
            <a:lvl1pPr algn="r">
              <a:defRPr sz="1200">
                <a:solidFill>
                  <a:schemeClr val="tx1">
                    <a:tint val="75000"/>
                  </a:schemeClr>
                </a:solidFill>
              </a:defRPr>
            </a:lvl1pPr>
          </a:lstStyle>
          <a:p>
            <a:fld id="{15FB741A-F61F-488C-8EB2-4E4918887FD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7" y="540140"/>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9"/>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330"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6605"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3865" algn="l" defTabSz="685165" rtl="0" eaLnBrk="1" latinLnBrk="0" hangingPunct="1">
        <a:defRPr sz="1300" kern="1200">
          <a:solidFill>
            <a:schemeClr val="tx1"/>
          </a:solidFill>
          <a:latin typeface="+mn-lt"/>
          <a:ea typeface="+mn-ea"/>
          <a:cs typeface="+mn-cs"/>
        </a:defRPr>
      </a:lvl6pPr>
      <a:lvl7pPr marL="2056765" algn="l" defTabSz="685165" rtl="0" eaLnBrk="1" latinLnBrk="0" hangingPunct="1">
        <a:defRPr sz="1300" kern="1200">
          <a:solidFill>
            <a:schemeClr val="tx1"/>
          </a:solidFill>
          <a:latin typeface="+mn-lt"/>
          <a:ea typeface="+mn-ea"/>
          <a:cs typeface="+mn-cs"/>
        </a:defRPr>
      </a:lvl7pPr>
      <a:lvl8pPr marL="2399665" algn="l" defTabSz="685165" rtl="0" eaLnBrk="1" latinLnBrk="0" hangingPunct="1">
        <a:defRPr sz="1300" kern="1200">
          <a:solidFill>
            <a:schemeClr val="tx1"/>
          </a:solidFill>
          <a:latin typeface="+mn-lt"/>
          <a:ea typeface="+mn-ea"/>
          <a:cs typeface="+mn-cs"/>
        </a:defRPr>
      </a:lvl8pPr>
      <a:lvl9pPr marL="2742565" algn="l" defTabSz="685165"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6" y="540139"/>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8"/>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965"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7240"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4500" algn="l" defTabSz="685165" rtl="0" eaLnBrk="1" latinLnBrk="0" hangingPunct="1">
        <a:defRPr sz="1300" kern="1200">
          <a:solidFill>
            <a:schemeClr val="tx1"/>
          </a:solidFill>
          <a:latin typeface="+mn-lt"/>
          <a:ea typeface="+mn-ea"/>
          <a:cs typeface="+mn-cs"/>
        </a:defRPr>
      </a:lvl6pPr>
      <a:lvl7pPr marL="2057400" algn="l" defTabSz="685165" rtl="0" eaLnBrk="1" latinLnBrk="0" hangingPunct="1">
        <a:defRPr sz="1300" kern="1200">
          <a:solidFill>
            <a:schemeClr val="tx1"/>
          </a:solidFill>
          <a:latin typeface="+mn-lt"/>
          <a:ea typeface="+mn-ea"/>
          <a:cs typeface="+mn-cs"/>
        </a:defRPr>
      </a:lvl7pPr>
      <a:lvl8pPr marL="2400300" algn="l" defTabSz="685165" rtl="0" eaLnBrk="1" latinLnBrk="0" hangingPunct="1">
        <a:defRPr sz="1300" kern="1200">
          <a:solidFill>
            <a:schemeClr val="tx1"/>
          </a:solidFill>
          <a:latin typeface="+mn-lt"/>
          <a:ea typeface="+mn-ea"/>
          <a:cs typeface="+mn-cs"/>
        </a:defRPr>
      </a:lvl8pPr>
      <a:lvl9pPr marL="2743200" algn="l" defTabSz="685165" rtl="0" eaLnBrk="1" latinLnBrk="0" hangingPunct="1">
        <a:defRPr sz="13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9/10/2025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1485745594"/>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723"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1"/>
            <a:ext cx="9144000" cy="5143499"/>
          </a:xfrm>
          <a:prstGeom prst="rect">
            <a:avLst/>
          </a:prstGeom>
          <a:blipFill>
            <a:blip r:embed="rId7"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308610" y="435483"/>
            <a:ext cx="8308658" cy="0"/>
          </a:xfrm>
          <a:custGeom>
            <a:avLst/>
            <a:gdLst/>
            <a:ahLst/>
            <a:cxnLst/>
            <a:rect l="l" t="t" r="r" b="b"/>
            <a:pathLst>
              <a:path w="11078210">
                <a:moveTo>
                  <a:pt x="0" y="0"/>
                </a:moveTo>
                <a:lnTo>
                  <a:pt x="11078210" y="0"/>
                </a:lnTo>
              </a:path>
            </a:pathLst>
          </a:custGeom>
          <a:ln w="6096">
            <a:solidFill>
              <a:srgbClr val="32859A"/>
            </a:solidFill>
          </a:ln>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492443"/>
          </a:xfrm>
          <a:prstGeom prst="rect">
            <a:avLst/>
          </a:prstGeom>
        </p:spPr>
        <p:txBody>
          <a:bodyPr wrap="square" lIns="0" tIns="0" rIns="0" bIns="0">
            <a:spAutoFit/>
          </a:bodyPr>
          <a:lstStyle>
            <a:lvl1pPr>
              <a:defRPr sz="32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369332"/>
          </a:xfrm>
          <a:prstGeom prst="rect">
            <a:avLst/>
          </a:prstGeom>
        </p:spPr>
        <p:txBody>
          <a:bodyPr wrap="square" lIns="0" tIns="0" rIns="0" bIns="0">
            <a:spAutoFit/>
          </a:bodyPr>
          <a:lstStyle>
            <a:lvl1pPr>
              <a:defRPr sz="24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9/10/2025</a:t>
            </a:fld>
            <a:endParaRPr lang="en-US">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983117558"/>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comments" Target="../comments/comment1.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4.xml"/></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2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hyperlink" Target="https://www.bilibili.com/video/BV1Hx411x7ej/?spm_id_from=333.337.search-card.all.click&amp;vd_source=2220e3acc2776492838cabfed572a191"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3" Type="http://schemas.openxmlformats.org/officeDocument/2006/relationships/hyperlink" Target="https://mooc1.xueyinonline.com/nodedetailcontroller/visitnodedetail?courseId=228414857&amp;knowledgeId=653792374&amp;enc="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复习</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323528" y="1123379"/>
            <a:ext cx="3776675" cy="1054135"/>
          </a:xfrm>
          <a:prstGeom prst="rect">
            <a:avLst/>
          </a:prstGeom>
          <a:noFill/>
        </p:spPr>
        <p:txBody>
          <a:bodyPr wrap="none" rtlCol="0" anchor="t">
            <a:spAutoFit/>
          </a:bodyPr>
          <a:lstStyle/>
          <a:p>
            <a:pPr marL="814070" lvl="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物流的功能要素包括哪些？</a:t>
            </a:r>
          </a:p>
          <a:p>
            <a:endParaRPr lang="zh-CN" altLang="en-US" sz="4000" b="1" dirty="0">
              <a:solidFill>
                <a:prstClr val="black"/>
              </a:solidFill>
              <a:latin typeface="微软雅黑" panose="020B0503020204020204" pitchFamily="34" charset="-122"/>
              <a:ea typeface="微软雅黑" panose="020B0503020204020204" pitchFamily="34" charset="-122"/>
              <a:sym typeface="+mn-ea"/>
            </a:endParaRPr>
          </a:p>
        </p:txBody>
      </p:sp>
      <p:pic>
        <p:nvPicPr>
          <p:cNvPr id="9" name="图片 8"/>
          <p:cNvPicPr>
            <a:picLocks noChangeAspect="1"/>
          </p:cNvPicPr>
          <p:nvPr/>
        </p:nvPicPr>
        <p:blipFill>
          <a:blip r:embed="rId3"/>
          <a:stretch>
            <a:fillRect/>
          </a:stretch>
        </p:blipFill>
        <p:spPr>
          <a:xfrm>
            <a:off x="5490845" y="1219835"/>
            <a:ext cx="3293110" cy="2316480"/>
          </a:xfrm>
          <a:prstGeom prst="rect">
            <a:avLst/>
          </a:prstGeom>
        </p:spPr>
      </p:pic>
    </p:spTree>
    <p:extLst>
      <p:ext uri="{BB962C8B-B14F-4D97-AF65-F5344CB8AC3E}">
        <p14:creationId xmlns:p14="http://schemas.microsoft.com/office/powerpoint/2010/main" val="10472163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三、现代物流的分类</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251460" y="915670"/>
            <a:ext cx="4104516" cy="923330"/>
          </a:xfrm>
          <a:prstGeom prst="rect">
            <a:avLst/>
          </a:prstGeom>
          <a:noFill/>
        </p:spPr>
        <p:txBody>
          <a:bodyPr wrap="square" rtlCol="0">
            <a:spAutoFit/>
          </a:bodyPr>
          <a:lstStyle/>
          <a:p>
            <a:pPr algn="just">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3</a:t>
            </a:r>
            <a:r>
              <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）销售物流</a:t>
            </a:r>
          </a:p>
          <a:p>
            <a:pPr algn="just">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  生产者到用户和消费者之间的物流</a:t>
            </a:r>
          </a:p>
        </p:txBody>
      </p:sp>
      <p:pic>
        <p:nvPicPr>
          <p:cNvPr id="2" name="图片 1"/>
          <p:cNvPicPr>
            <a:picLocks noChangeAspect="1"/>
          </p:cNvPicPr>
          <p:nvPr/>
        </p:nvPicPr>
        <p:blipFill>
          <a:blip r:embed="rId3"/>
          <a:stretch>
            <a:fillRect/>
          </a:stretch>
        </p:blipFill>
        <p:spPr>
          <a:xfrm>
            <a:off x="3996055" y="1635760"/>
            <a:ext cx="4585335" cy="2186940"/>
          </a:xfrm>
          <a:prstGeom prst="rect">
            <a:avLst/>
          </a:prstGeom>
        </p:spPr>
      </p:pic>
    </p:spTree>
    <p:extLst>
      <p:ext uri="{BB962C8B-B14F-4D97-AF65-F5344CB8AC3E}">
        <p14:creationId xmlns:p14="http://schemas.microsoft.com/office/powerpoint/2010/main" val="19489365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三、现代物流的分类</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251460" y="915670"/>
            <a:ext cx="8445500" cy="1337945"/>
          </a:xfrm>
          <a:prstGeom prst="rect">
            <a:avLst/>
          </a:prstGeom>
          <a:noFill/>
        </p:spPr>
        <p:txBody>
          <a:bodyPr wrap="square" rtlCol="0">
            <a:spAutoFit/>
          </a:bodyPr>
          <a:lstStyle/>
          <a:p>
            <a:pPr algn="just">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4</a:t>
            </a:r>
            <a:r>
              <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）回收物流</a:t>
            </a:r>
          </a:p>
          <a:p>
            <a:pPr algn="just">
              <a:lnSpc>
                <a:spcPct val="150000"/>
              </a:lnSpc>
            </a:pPr>
            <a:r>
              <a:rPr lang="en-US" altLang="zh-CN"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       </a:t>
            </a:r>
            <a:r>
              <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不合格物品的返修、退货以及周转使用的包装容器从需方返回到供方所形成的物品实体流动被成为回收物流</a:t>
            </a:r>
          </a:p>
        </p:txBody>
      </p:sp>
      <p:pic>
        <p:nvPicPr>
          <p:cNvPr id="3" name="图片 2"/>
          <p:cNvPicPr>
            <a:picLocks noChangeAspect="1"/>
          </p:cNvPicPr>
          <p:nvPr/>
        </p:nvPicPr>
        <p:blipFill>
          <a:blip r:embed="rId3"/>
          <a:stretch>
            <a:fillRect/>
          </a:stretch>
        </p:blipFill>
        <p:spPr>
          <a:xfrm>
            <a:off x="755650" y="2283460"/>
            <a:ext cx="7054850" cy="2351405"/>
          </a:xfrm>
          <a:prstGeom prst="rect">
            <a:avLst/>
          </a:prstGeom>
        </p:spPr>
      </p:pic>
    </p:spTree>
    <p:extLst>
      <p:ext uri="{BB962C8B-B14F-4D97-AF65-F5344CB8AC3E}">
        <p14:creationId xmlns:p14="http://schemas.microsoft.com/office/powerpoint/2010/main" val="8699128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三、现代物流的分类</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251460" y="915670"/>
            <a:ext cx="4076065" cy="2168525"/>
          </a:xfrm>
          <a:prstGeom prst="rect">
            <a:avLst/>
          </a:prstGeom>
          <a:noFill/>
        </p:spPr>
        <p:txBody>
          <a:bodyPr wrap="square" rtlCol="0">
            <a:spAutoFit/>
          </a:bodyPr>
          <a:lstStyle/>
          <a:p>
            <a:pPr algn="just">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5</a:t>
            </a:r>
            <a:r>
              <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）废弃物流</a:t>
            </a:r>
          </a:p>
          <a:p>
            <a:pPr algn="just">
              <a:lnSpc>
                <a:spcPct val="150000"/>
              </a:lnSpc>
            </a:pPr>
            <a:r>
              <a:rPr lang="en-US" altLang="zh-CN"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       </a:t>
            </a:r>
            <a:r>
              <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将经济活动中失去原有使用价值的物品，根据实际需要进行收集、分类、加工、包装、储存等，并分送到专门处理场所时形成的物品实体流动。</a:t>
            </a:r>
          </a:p>
        </p:txBody>
      </p:sp>
      <p:pic>
        <p:nvPicPr>
          <p:cNvPr id="107" name="图片 106"/>
          <p:cNvPicPr/>
          <p:nvPr/>
        </p:nvPicPr>
        <p:blipFill>
          <a:blip r:embed="rId3"/>
          <a:stretch>
            <a:fillRect/>
          </a:stretch>
        </p:blipFill>
        <p:spPr>
          <a:xfrm>
            <a:off x="4572000" y="1347470"/>
            <a:ext cx="3952875" cy="2794635"/>
          </a:xfrm>
          <a:prstGeom prst="rect">
            <a:avLst/>
          </a:prstGeom>
          <a:noFill/>
          <a:ln w="9525">
            <a:noFill/>
          </a:ln>
        </p:spPr>
      </p:pic>
    </p:spTree>
    <p:extLst>
      <p:ext uri="{BB962C8B-B14F-4D97-AF65-F5344CB8AC3E}">
        <p14:creationId xmlns:p14="http://schemas.microsoft.com/office/powerpoint/2010/main" val="6743471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四、物流管理</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251460" y="915670"/>
            <a:ext cx="4916170" cy="3093154"/>
          </a:xfrm>
          <a:prstGeom prst="rect">
            <a:avLst/>
          </a:prstGeom>
          <a:noFill/>
        </p:spPr>
        <p:txBody>
          <a:bodyPr wrap="square" rtlCol="0">
            <a:spAutoFit/>
          </a:bodyPr>
          <a:lstStyle/>
          <a:p>
            <a:pPr algn="just">
              <a:lnSpc>
                <a:spcPct val="150000"/>
              </a:lnSpc>
            </a:pPr>
            <a:r>
              <a:rPr lang="en-US" altLang="zh-CN" b="1"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1.</a:t>
            </a:r>
            <a:r>
              <a:rPr lang="zh-CN" altLang="en-US" b="1"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物流管理的概念</a:t>
            </a:r>
            <a:r>
              <a:rPr lang="en-US" altLang="zh-CN" b="1"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 </a:t>
            </a:r>
          </a:p>
          <a:p>
            <a:pPr algn="just">
              <a:lnSpc>
                <a:spcPct val="150000"/>
              </a:lnSpc>
            </a:pPr>
            <a:r>
              <a:rPr lang="en-US" altLang="zh-CN" sz="1600"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       物流管理就是运用计划、组织、控制、协调四大管理职能，借助现代物流理念和现代物流技术，</a:t>
            </a:r>
            <a:r>
              <a:rPr lang="en-US" altLang="zh-CN" sz="1600" dirty="0">
                <a:solidFill>
                  <a:srgbClr val="0070C0"/>
                </a:solidFill>
                <a:latin typeface="微软雅黑" panose="020B0503020204020204" pitchFamily="34" charset="-122"/>
                <a:ea typeface="微软雅黑" panose="020B0503020204020204" pitchFamily="34" charset="-122"/>
                <a:cs typeface="微软雅黑 Light" panose="020B0502040204020203" charset="-122"/>
              </a:rPr>
              <a:t>通过运输、搬运、储存、保管、包装、装卸、流通加工和信息处理</a:t>
            </a:r>
            <a:r>
              <a:rPr lang="en-US" altLang="zh-CN" sz="1600"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等物流基本活动，对物流系统各要素进行有效的组织和优化配置，以此来解决物流过程中供需之间在时间、空间、数量、品种、价格等方面的矛盾，为各类物流客户提供满足需求的物流服务。     </a:t>
            </a:r>
            <a:endParaRPr lang="zh-CN" altLang="en-US" sz="1600" dirty="0">
              <a:solidFill>
                <a:prstClr val="black"/>
              </a:solidFill>
              <a:latin typeface="微软雅黑" panose="020B0503020204020204" pitchFamily="34" charset="-122"/>
              <a:ea typeface="微软雅黑" panose="020B0503020204020204" pitchFamily="34" charset="-122"/>
              <a:cs typeface="微软雅黑 Light" panose="020B0502040204020203" charset="-122"/>
            </a:endParaRPr>
          </a:p>
        </p:txBody>
      </p:sp>
      <p:pic>
        <p:nvPicPr>
          <p:cNvPr id="108" name="图片 107"/>
          <p:cNvPicPr/>
          <p:nvPr/>
        </p:nvPicPr>
        <p:blipFill>
          <a:blip r:embed="rId3"/>
          <a:stretch>
            <a:fillRect/>
          </a:stretch>
        </p:blipFill>
        <p:spPr>
          <a:xfrm>
            <a:off x="5295265" y="1707515"/>
            <a:ext cx="3362325" cy="2260600"/>
          </a:xfrm>
          <a:prstGeom prst="rect">
            <a:avLst/>
          </a:prstGeom>
          <a:noFill/>
          <a:ln w="9525">
            <a:noFill/>
          </a:ln>
        </p:spPr>
      </p:pic>
    </p:spTree>
    <p:extLst>
      <p:ext uri="{BB962C8B-B14F-4D97-AF65-F5344CB8AC3E}">
        <p14:creationId xmlns:p14="http://schemas.microsoft.com/office/powerpoint/2010/main" val="21207423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78585" y="319912"/>
            <a:ext cx="7753348" cy="521970"/>
            <a:chOff x="104777" y="412214"/>
            <a:chExt cx="10337798" cy="496063"/>
          </a:xfrm>
        </p:grpSpPr>
        <p:sp>
          <p:nvSpPr>
            <p:cNvPr id="5126" name="文本框 57"/>
            <p:cNvSpPr txBox="1">
              <a:spLocks noChangeArrowheads="1"/>
            </p:cNvSpPr>
            <p:nvPr/>
          </p:nvSpPr>
          <p:spPr bwMode="auto">
            <a:xfrm>
              <a:off x="104777" y="41221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四、物流管理</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251460" y="915670"/>
            <a:ext cx="8385175" cy="507831"/>
          </a:xfrm>
          <a:prstGeom prst="rect">
            <a:avLst/>
          </a:prstGeom>
          <a:noFill/>
        </p:spPr>
        <p:txBody>
          <a:bodyPr wrap="square" rtlCol="0">
            <a:spAutoFit/>
          </a:bodyPr>
          <a:lstStyle/>
          <a:p>
            <a:pPr algn="just">
              <a:lnSpc>
                <a:spcPct val="150000"/>
              </a:lnSpc>
            </a:pPr>
            <a:r>
              <a:rPr lang="en-US" altLang="zh-CN" b="1"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2.</a:t>
            </a:r>
            <a:r>
              <a:rPr lang="zh-CN" altLang="en-US" b="1"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物流管理的目标（</a:t>
            </a:r>
            <a:r>
              <a:rPr lang="en-US" altLang="zh-CN" b="1"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2.6-8</a:t>
            </a:r>
            <a:r>
              <a:rPr lang="zh-CN" altLang="en-US" b="1"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   </a:t>
            </a:r>
            <a:r>
              <a:rPr lang="en-US" altLang="zh-CN" b="1"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  </a:t>
            </a:r>
            <a:endParaRPr lang="zh-CN" altLang="en-US" b="1" dirty="0">
              <a:solidFill>
                <a:prstClr val="black"/>
              </a:solidFill>
              <a:latin typeface="微软雅黑" panose="020B0503020204020204" pitchFamily="34" charset="-122"/>
              <a:ea typeface="微软雅黑" panose="020B0503020204020204" pitchFamily="34" charset="-122"/>
              <a:cs typeface="微软雅黑 Light" panose="020B0502040204020203" charset="-122"/>
            </a:endParaRPr>
          </a:p>
        </p:txBody>
      </p:sp>
      <p:sp>
        <p:nvSpPr>
          <p:cNvPr id="2" name="文本框 1"/>
          <p:cNvSpPr txBox="1"/>
          <p:nvPr/>
        </p:nvSpPr>
        <p:spPr>
          <a:xfrm>
            <a:off x="336550" y="1422400"/>
            <a:ext cx="7018020" cy="2584450"/>
          </a:xfrm>
          <a:prstGeom prst="rect">
            <a:avLst/>
          </a:prstGeom>
          <a:noFill/>
        </p:spPr>
        <p:txBody>
          <a:bodyPr wrap="square" rtlCol="0">
            <a:spAutoFit/>
          </a:bodyPr>
          <a:lstStyle/>
          <a:p>
            <a:pPr algn="just">
              <a:lnSpc>
                <a:spcPct val="150000"/>
              </a:lnSpc>
            </a:pPr>
            <a:r>
              <a:rPr lang="en-US" altLang="zh-CN" dirty="0">
                <a:solidFill>
                  <a:prstClr val="black"/>
                </a:solidFill>
                <a:latin typeface="微软雅黑" panose="020B0503020204020204" pitchFamily="34" charset="-122"/>
                <a:ea typeface="微软雅黑" panose="020B0503020204020204" pitchFamily="34" charset="-122"/>
              </a:rPr>
              <a:t>       </a:t>
            </a:r>
            <a:r>
              <a:rPr lang="zh-CN" altLang="en-US" dirty="0">
                <a:solidFill>
                  <a:prstClr val="black"/>
                </a:solidFill>
                <a:latin typeface="微软雅黑" panose="020B0503020204020204" pitchFamily="34" charset="-122"/>
                <a:ea typeface="微软雅黑" panose="020B0503020204020204" pitchFamily="34" charset="-122"/>
              </a:rPr>
              <a:t>物流的</a:t>
            </a:r>
            <a:r>
              <a:rPr lang="zh-CN" altLang="en-US" b="1" dirty="0">
                <a:solidFill>
                  <a:srgbClr val="0070C0"/>
                </a:solidFill>
                <a:latin typeface="微软雅黑" panose="020B0503020204020204" pitchFamily="34" charset="-122"/>
                <a:ea typeface="微软雅黑" panose="020B0503020204020204" pitchFamily="34" charset="-122"/>
              </a:rPr>
              <a:t>目的</a:t>
            </a:r>
            <a:r>
              <a:rPr lang="zh-CN" altLang="en-US" dirty="0">
                <a:solidFill>
                  <a:prstClr val="black"/>
                </a:solidFill>
                <a:latin typeface="微软雅黑" panose="020B0503020204020204" pitchFamily="34" charset="-122"/>
                <a:ea typeface="微软雅黑" panose="020B0503020204020204" pitchFamily="34" charset="-122"/>
              </a:rPr>
              <a:t>是以恰当的物流成本向顾客提供</a:t>
            </a:r>
            <a:r>
              <a:rPr lang="zh-CN" altLang="en-US" b="1" dirty="0">
                <a:solidFill>
                  <a:srgbClr val="0070C0"/>
                </a:solidFill>
                <a:latin typeface="微软雅黑" panose="020B0503020204020204" pitchFamily="34" charset="-122"/>
                <a:ea typeface="微软雅黑" panose="020B0503020204020204" pitchFamily="34" charset="-122"/>
              </a:rPr>
              <a:t>恰当的物流服务</a:t>
            </a:r>
            <a:r>
              <a:rPr lang="zh-CN" altLang="en-US" dirty="0">
                <a:solidFill>
                  <a:prstClr val="black"/>
                </a:solidFill>
                <a:latin typeface="微软雅黑" panose="020B0503020204020204" pitchFamily="34" charset="-122"/>
                <a:ea typeface="微软雅黑" panose="020B0503020204020204" pitchFamily="34" charset="-122"/>
              </a:rPr>
              <a:t>。</a:t>
            </a:r>
          </a:p>
          <a:p>
            <a:pPr algn="just">
              <a:lnSpc>
                <a:spcPct val="150000"/>
              </a:lnSpc>
            </a:pPr>
            <a:r>
              <a:rPr lang="zh-CN" altLang="en-US" dirty="0">
                <a:solidFill>
                  <a:prstClr val="black"/>
                </a:solidFill>
                <a:latin typeface="微软雅黑" panose="020B0503020204020204" pitchFamily="34" charset="-122"/>
                <a:ea typeface="微软雅黑" panose="020B0503020204020204" pitchFamily="34" charset="-122"/>
              </a:rPr>
              <a:t> </a:t>
            </a:r>
            <a:r>
              <a:rPr lang="en-US" altLang="zh-CN" dirty="0">
                <a:solidFill>
                  <a:prstClr val="black"/>
                </a:solidFill>
                <a:latin typeface="微软雅黑" panose="020B0503020204020204" pitchFamily="34" charset="-122"/>
                <a:ea typeface="微软雅黑" panose="020B0503020204020204" pitchFamily="34" charset="-122"/>
              </a:rPr>
              <a:t>      </a:t>
            </a:r>
            <a:r>
              <a:rPr lang="zh-CN" altLang="en-US" dirty="0">
                <a:solidFill>
                  <a:prstClr val="black"/>
                </a:solidFill>
                <a:latin typeface="微软雅黑" panose="020B0503020204020204" pitchFamily="34" charset="-122"/>
                <a:ea typeface="微软雅黑" panose="020B0503020204020204" pitchFamily="34" charset="-122"/>
              </a:rPr>
              <a:t>即在</a:t>
            </a:r>
            <a:r>
              <a:rPr lang="zh-CN" altLang="en-US" b="1" dirty="0">
                <a:solidFill>
                  <a:srgbClr val="0070C0"/>
                </a:solidFill>
                <a:latin typeface="微软雅黑" panose="020B0503020204020204" pitchFamily="34" charset="-122"/>
                <a:ea typeface="微软雅黑" panose="020B0503020204020204" pitchFamily="34" charset="-122"/>
              </a:rPr>
              <a:t>恰当的时间</a:t>
            </a:r>
            <a:r>
              <a:rPr lang="zh-CN" altLang="en-US" dirty="0">
                <a:solidFill>
                  <a:prstClr val="black"/>
                </a:solidFill>
                <a:latin typeface="微软雅黑" panose="020B0503020204020204" pitchFamily="34" charset="-122"/>
                <a:ea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rPr>
              <a:t>right time</a:t>
            </a:r>
            <a:r>
              <a:rPr lang="zh-CN" altLang="en-US" dirty="0">
                <a:solidFill>
                  <a:prstClr val="black"/>
                </a:solidFill>
                <a:latin typeface="微软雅黑" panose="020B0503020204020204" pitchFamily="34" charset="-122"/>
                <a:ea typeface="微软雅黑" panose="020B0503020204020204" pitchFamily="34" charset="-122"/>
              </a:rPr>
              <a:t>）</a:t>
            </a:r>
          </a:p>
          <a:p>
            <a:pPr algn="just">
              <a:lnSpc>
                <a:spcPct val="150000"/>
              </a:lnSpc>
            </a:pPr>
            <a:r>
              <a:rPr lang="zh-CN" altLang="en-US" dirty="0">
                <a:solidFill>
                  <a:prstClr val="black"/>
                </a:solidFill>
                <a:latin typeface="微软雅黑" panose="020B0503020204020204" pitchFamily="34" charset="-122"/>
                <a:ea typeface="微软雅黑" panose="020B0503020204020204" pitchFamily="34" charset="-122"/>
              </a:rPr>
              <a:t> </a:t>
            </a:r>
            <a:r>
              <a:rPr lang="en-US" altLang="zh-CN" dirty="0">
                <a:solidFill>
                  <a:prstClr val="black"/>
                </a:solidFill>
                <a:latin typeface="微软雅黑" panose="020B0503020204020204" pitchFamily="34" charset="-122"/>
                <a:ea typeface="微软雅黑" panose="020B0503020204020204" pitchFamily="34" charset="-122"/>
              </a:rPr>
              <a:t>      </a:t>
            </a:r>
            <a:r>
              <a:rPr lang="zh-CN" altLang="en-US" dirty="0">
                <a:solidFill>
                  <a:prstClr val="black"/>
                </a:solidFill>
                <a:latin typeface="微软雅黑" panose="020B0503020204020204" pitchFamily="34" charset="-122"/>
                <a:ea typeface="微软雅黑" panose="020B0503020204020204" pitchFamily="34" charset="-122"/>
              </a:rPr>
              <a:t>以</a:t>
            </a:r>
            <a:r>
              <a:rPr lang="zh-CN" altLang="en-US" b="1" dirty="0">
                <a:solidFill>
                  <a:srgbClr val="0070C0"/>
                </a:solidFill>
                <a:latin typeface="微软雅黑" panose="020B0503020204020204" pitchFamily="34" charset="-122"/>
                <a:ea typeface="微软雅黑" panose="020B0503020204020204" pitchFamily="34" charset="-122"/>
              </a:rPr>
              <a:t>恰当的价格</a:t>
            </a:r>
            <a:r>
              <a:rPr lang="zh-CN" altLang="en-US" dirty="0">
                <a:solidFill>
                  <a:prstClr val="black"/>
                </a:solidFill>
                <a:latin typeface="微软雅黑" panose="020B0503020204020204" pitchFamily="34" charset="-122"/>
                <a:ea typeface="微软雅黑" panose="020B0503020204020204" pitchFamily="34" charset="-122"/>
                <a:sym typeface="+mn-ea"/>
              </a:rPr>
              <a:t>（</a:t>
            </a:r>
            <a:r>
              <a:rPr lang="en-US" altLang="zh-CN" dirty="0">
                <a:solidFill>
                  <a:prstClr val="black"/>
                </a:solidFill>
                <a:latin typeface="微软雅黑" panose="020B0503020204020204" pitchFamily="34" charset="-122"/>
                <a:ea typeface="微软雅黑" panose="020B0503020204020204" pitchFamily="34" charset="-122"/>
                <a:sym typeface="+mn-ea"/>
              </a:rPr>
              <a:t>right price</a:t>
            </a:r>
            <a:r>
              <a:rPr lang="zh-CN" altLang="en-US" dirty="0">
                <a:solidFill>
                  <a:prstClr val="black"/>
                </a:solidFill>
                <a:latin typeface="微软雅黑" panose="020B0503020204020204" pitchFamily="34" charset="-122"/>
                <a:ea typeface="微软雅黑" panose="020B0503020204020204" pitchFamily="34" charset="-122"/>
                <a:sym typeface="+mn-ea"/>
              </a:rPr>
              <a:t>）</a:t>
            </a:r>
          </a:p>
          <a:p>
            <a:pPr algn="just">
              <a:lnSpc>
                <a:spcPct val="150000"/>
              </a:lnSpc>
            </a:pPr>
            <a:r>
              <a:rPr lang="zh-CN" altLang="en-US" dirty="0">
                <a:solidFill>
                  <a:prstClr val="black"/>
                </a:solidFill>
                <a:latin typeface="微软雅黑" panose="020B0503020204020204" pitchFamily="34" charset="-122"/>
                <a:ea typeface="微软雅黑" panose="020B0503020204020204" pitchFamily="34" charset="-122"/>
                <a:sym typeface="+mn-ea"/>
              </a:rPr>
              <a:t> </a:t>
            </a:r>
            <a:r>
              <a:rPr lang="en-US" altLang="zh-CN" dirty="0">
                <a:solidFill>
                  <a:prstClr val="black"/>
                </a:solidFill>
                <a:latin typeface="微软雅黑" panose="020B0503020204020204" pitchFamily="34" charset="-122"/>
                <a:ea typeface="微软雅黑" panose="020B0503020204020204" pitchFamily="34" charset="-122"/>
                <a:sym typeface="+mn-ea"/>
              </a:rPr>
              <a:t>      </a:t>
            </a:r>
            <a:r>
              <a:rPr lang="zh-CN" altLang="en-US" dirty="0">
                <a:solidFill>
                  <a:prstClr val="black"/>
                </a:solidFill>
                <a:latin typeface="微软雅黑" panose="020B0503020204020204" pitchFamily="34" charset="-122"/>
                <a:ea typeface="微软雅黑" panose="020B0503020204020204" pitchFamily="34" charset="-122"/>
              </a:rPr>
              <a:t>将</a:t>
            </a:r>
            <a:r>
              <a:rPr lang="zh-CN" altLang="en-US" b="1" dirty="0">
                <a:solidFill>
                  <a:srgbClr val="0070C0"/>
                </a:solidFill>
                <a:latin typeface="微软雅黑" panose="020B0503020204020204" pitchFamily="34" charset="-122"/>
                <a:ea typeface="微软雅黑" panose="020B0503020204020204" pitchFamily="34" charset="-122"/>
              </a:rPr>
              <a:t>恰当数量</a:t>
            </a:r>
            <a:r>
              <a:rPr lang="zh-CN" altLang="en-US" dirty="0">
                <a:solidFill>
                  <a:prstClr val="black"/>
                </a:solidFill>
                <a:latin typeface="微软雅黑" panose="020B0503020204020204" pitchFamily="34" charset="-122"/>
                <a:ea typeface="微软雅黑" panose="020B0503020204020204" pitchFamily="34" charset="-122"/>
                <a:sym typeface="+mn-ea"/>
              </a:rPr>
              <a:t>（</a:t>
            </a:r>
            <a:r>
              <a:rPr lang="en-US" altLang="zh-CN" dirty="0">
                <a:solidFill>
                  <a:prstClr val="black"/>
                </a:solidFill>
                <a:latin typeface="微软雅黑" panose="020B0503020204020204" pitchFamily="34" charset="-122"/>
                <a:ea typeface="微软雅黑" panose="020B0503020204020204" pitchFamily="34" charset="-122"/>
                <a:sym typeface="+mn-ea"/>
              </a:rPr>
              <a:t>right quantity</a:t>
            </a:r>
            <a:r>
              <a:rPr lang="zh-CN" altLang="en-US" dirty="0">
                <a:solidFill>
                  <a:prstClr val="black"/>
                </a:solidFill>
                <a:latin typeface="微软雅黑" panose="020B0503020204020204" pitchFamily="34" charset="-122"/>
                <a:ea typeface="微软雅黑" panose="020B0503020204020204" pitchFamily="34" charset="-122"/>
                <a:sym typeface="+mn-ea"/>
              </a:rPr>
              <a:t>）</a:t>
            </a:r>
            <a:r>
              <a:rPr lang="zh-CN" altLang="en-US" dirty="0">
                <a:solidFill>
                  <a:prstClr val="black"/>
                </a:solidFill>
                <a:latin typeface="微软雅黑" panose="020B0503020204020204" pitchFamily="34" charset="-122"/>
                <a:ea typeface="微软雅黑" panose="020B0503020204020204" pitchFamily="34" charset="-122"/>
              </a:rPr>
              <a:t>、</a:t>
            </a:r>
            <a:r>
              <a:rPr lang="zh-CN" altLang="en-US" b="1" dirty="0">
                <a:solidFill>
                  <a:srgbClr val="0070C0"/>
                </a:solidFill>
                <a:latin typeface="微软雅黑" panose="020B0503020204020204" pitchFamily="34" charset="-122"/>
                <a:ea typeface="微软雅黑" panose="020B0503020204020204" pitchFamily="34" charset="-122"/>
              </a:rPr>
              <a:t>恰当质量</a:t>
            </a:r>
            <a:r>
              <a:rPr lang="zh-CN" altLang="en-US" dirty="0">
                <a:solidFill>
                  <a:prstClr val="black"/>
                </a:solidFill>
                <a:latin typeface="微软雅黑" panose="020B0503020204020204" pitchFamily="34" charset="-122"/>
                <a:ea typeface="微软雅黑" panose="020B0503020204020204" pitchFamily="34" charset="-122"/>
                <a:sym typeface="+mn-ea"/>
              </a:rPr>
              <a:t>（</a:t>
            </a:r>
            <a:r>
              <a:rPr lang="en-US" altLang="zh-CN" dirty="0">
                <a:solidFill>
                  <a:prstClr val="black"/>
                </a:solidFill>
                <a:latin typeface="微软雅黑" panose="020B0503020204020204" pitchFamily="34" charset="-122"/>
                <a:ea typeface="微软雅黑" panose="020B0503020204020204" pitchFamily="34" charset="-122"/>
                <a:sym typeface="+mn-ea"/>
              </a:rPr>
              <a:t>right quality</a:t>
            </a:r>
            <a:r>
              <a:rPr lang="zh-CN" altLang="en-US" dirty="0">
                <a:solidFill>
                  <a:prstClr val="black"/>
                </a:solidFill>
                <a:latin typeface="微软雅黑" panose="020B0503020204020204" pitchFamily="34" charset="-122"/>
                <a:ea typeface="微软雅黑" panose="020B0503020204020204" pitchFamily="34" charset="-122"/>
                <a:sym typeface="+mn-ea"/>
              </a:rPr>
              <a:t>）的</a:t>
            </a:r>
            <a:r>
              <a:rPr lang="zh-CN" altLang="en-US" b="1" dirty="0">
                <a:solidFill>
                  <a:srgbClr val="0070C0"/>
                </a:solidFill>
                <a:latin typeface="微软雅黑" panose="020B0503020204020204" pitchFamily="34" charset="-122"/>
                <a:ea typeface="微软雅黑" panose="020B0503020204020204" pitchFamily="34" charset="-122"/>
              </a:rPr>
              <a:t>恰当商品</a:t>
            </a:r>
            <a:r>
              <a:rPr lang="zh-CN" altLang="en-US" dirty="0">
                <a:solidFill>
                  <a:prstClr val="black"/>
                </a:solidFill>
                <a:latin typeface="微软雅黑" panose="020B0503020204020204" pitchFamily="34" charset="-122"/>
                <a:ea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sym typeface="+mn-ea"/>
              </a:rPr>
              <a:t>right  commodity</a:t>
            </a:r>
            <a:r>
              <a:rPr lang="zh-CN" altLang="en-US" dirty="0">
                <a:solidFill>
                  <a:prstClr val="black"/>
                </a:solidFill>
                <a:latin typeface="微软雅黑" panose="020B0503020204020204" pitchFamily="34" charset="-122"/>
                <a:ea typeface="微软雅黑" panose="020B0503020204020204" pitchFamily="34" charset="-122"/>
              </a:rPr>
              <a:t>）</a:t>
            </a:r>
          </a:p>
          <a:p>
            <a:pPr algn="just">
              <a:lnSpc>
                <a:spcPct val="150000"/>
              </a:lnSpc>
            </a:pPr>
            <a:r>
              <a:rPr lang="zh-CN" altLang="en-US" dirty="0">
                <a:solidFill>
                  <a:prstClr val="black"/>
                </a:solidFill>
                <a:latin typeface="微软雅黑" panose="020B0503020204020204" pitchFamily="34" charset="-122"/>
                <a:ea typeface="微软雅黑" panose="020B0503020204020204" pitchFamily="34" charset="-122"/>
              </a:rPr>
              <a:t> </a:t>
            </a:r>
            <a:r>
              <a:rPr lang="en-US" altLang="zh-CN" dirty="0">
                <a:solidFill>
                  <a:prstClr val="black"/>
                </a:solidFill>
                <a:latin typeface="微软雅黑" panose="020B0503020204020204" pitchFamily="34" charset="-122"/>
                <a:ea typeface="微软雅黑" panose="020B0503020204020204" pitchFamily="34" charset="-122"/>
              </a:rPr>
              <a:t>      </a:t>
            </a:r>
            <a:r>
              <a:rPr lang="zh-CN" altLang="en-US" dirty="0">
                <a:solidFill>
                  <a:prstClr val="black"/>
                </a:solidFill>
                <a:latin typeface="微软雅黑" panose="020B0503020204020204" pitchFamily="34" charset="-122"/>
                <a:ea typeface="微软雅黑" panose="020B0503020204020204" pitchFamily="34" charset="-122"/>
              </a:rPr>
              <a:t>送到</a:t>
            </a:r>
            <a:r>
              <a:rPr lang="zh-CN" altLang="en-US" b="1" dirty="0">
                <a:solidFill>
                  <a:srgbClr val="0070C0"/>
                </a:solidFill>
                <a:latin typeface="微软雅黑" panose="020B0503020204020204" pitchFamily="34" charset="-122"/>
                <a:ea typeface="微软雅黑" panose="020B0503020204020204" pitchFamily="34" charset="-122"/>
              </a:rPr>
              <a:t>恰当的地点</a:t>
            </a:r>
            <a:r>
              <a:rPr lang="zh-CN" altLang="en-US" dirty="0">
                <a:solidFill>
                  <a:prstClr val="black"/>
                </a:solidFill>
                <a:latin typeface="微软雅黑" panose="020B0503020204020204" pitchFamily="34" charset="-122"/>
                <a:ea typeface="微软雅黑" panose="020B0503020204020204" pitchFamily="34" charset="-122"/>
                <a:sym typeface="+mn-ea"/>
              </a:rPr>
              <a:t>（</a:t>
            </a:r>
            <a:r>
              <a:rPr lang="en-US" altLang="zh-CN" dirty="0">
                <a:solidFill>
                  <a:prstClr val="black"/>
                </a:solidFill>
                <a:latin typeface="微软雅黑" panose="020B0503020204020204" pitchFamily="34" charset="-122"/>
                <a:ea typeface="微软雅黑" panose="020B0503020204020204" pitchFamily="34" charset="-122"/>
                <a:sym typeface="+mn-ea"/>
              </a:rPr>
              <a:t>right  place</a:t>
            </a:r>
            <a:r>
              <a:rPr lang="zh-CN" altLang="en-US" dirty="0">
                <a:solidFill>
                  <a:prstClr val="black"/>
                </a:solidFill>
                <a:latin typeface="微软雅黑" panose="020B0503020204020204" pitchFamily="34" charset="-122"/>
                <a:ea typeface="微软雅黑" panose="020B0503020204020204" pitchFamily="34" charset="-122"/>
                <a:sym typeface="+mn-ea"/>
              </a:rPr>
              <a:t>）</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596505" y="2643505"/>
            <a:ext cx="919480" cy="768350"/>
          </a:xfrm>
          <a:prstGeom prst="rect">
            <a:avLst/>
          </a:prstGeom>
          <a:noFill/>
        </p:spPr>
        <p:txBody>
          <a:bodyPr wrap="square" rtlCol="0">
            <a:spAutoFit/>
          </a:bodyPr>
          <a:lstStyle/>
          <a:p>
            <a:r>
              <a:rPr lang="en-US" altLang="zh-CN" sz="4400">
                <a:solidFill>
                  <a:srgbClr val="0070C0"/>
                </a:solidFill>
                <a:latin typeface="微软雅黑" panose="020B0503020204020204" pitchFamily="34" charset="-122"/>
                <a:ea typeface="微软雅黑" panose="020B0503020204020204" pitchFamily="34" charset="-122"/>
              </a:rPr>
              <a:t>7R</a:t>
            </a:r>
          </a:p>
        </p:txBody>
      </p:sp>
    </p:spTree>
    <p:extLst>
      <p:ext uri="{BB962C8B-B14F-4D97-AF65-F5344CB8AC3E}">
        <p14:creationId xmlns:p14="http://schemas.microsoft.com/office/powerpoint/2010/main" val="36676996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四、物流管理</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251460" y="915670"/>
            <a:ext cx="8385175" cy="506730"/>
          </a:xfrm>
          <a:prstGeom prst="rect">
            <a:avLst/>
          </a:prstGeom>
          <a:noFill/>
        </p:spPr>
        <p:txBody>
          <a:bodyPr wrap="square" rtlCol="0">
            <a:spAutoFit/>
          </a:bodyPr>
          <a:lstStyle/>
          <a:p>
            <a:pPr algn="just">
              <a:lnSpc>
                <a:spcPct val="150000"/>
              </a:lnSpc>
            </a:pPr>
            <a:r>
              <a:rPr lang="en-US" altLang="zh-CN" b="1">
                <a:solidFill>
                  <a:prstClr val="black"/>
                </a:solidFill>
                <a:latin typeface="微软雅黑" panose="020B0503020204020204" pitchFamily="34" charset="-122"/>
                <a:ea typeface="微软雅黑" panose="020B0503020204020204" pitchFamily="34" charset="-122"/>
                <a:cs typeface="微软雅黑 Light" panose="020B0502040204020203" charset="-122"/>
              </a:rPr>
              <a:t>2.</a:t>
            </a:r>
            <a:r>
              <a:rPr lang="zh-CN" altLang="en-US" b="1">
                <a:solidFill>
                  <a:prstClr val="black"/>
                </a:solidFill>
                <a:latin typeface="微软雅黑" panose="020B0503020204020204" pitchFamily="34" charset="-122"/>
                <a:ea typeface="微软雅黑" panose="020B0503020204020204" pitchFamily="34" charset="-122"/>
                <a:cs typeface="微软雅黑 Light" panose="020B0502040204020203" charset="-122"/>
              </a:rPr>
              <a:t>物流管理的目标</a:t>
            </a:r>
            <a:r>
              <a:rPr lang="en-US" altLang="zh-CN" b="1">
                <a:solidFill>
                  <a:prstClr val="black"/>
                </a:solidFill>
                <a:latin typeface="微软雅黑" panose="020B0503020204020204" pitchFamily="34" charset="-122"/>
                <a:ea typeface="微软雅黑" panose="020B0503020204020204" pitchFamily="34" charset="-122"/>
                <a:cs typeface="微软雅黑 Light" panose="020B0502040204020203" charset="-122"/>
              </a:rPr>
              <a:t>  </a:t>
            </a:r>
            <a:endParaRPr lang="zh-CN" altLang="en-US" b="1">
              <a:solidFill>
                <a:prstClr val="black"/>
              </a:solidFill>
              <a:latin typeface="微软雅黑" panose="020B0503020204020204" pitchFamily="34" charset="-122"/>
              <a:ea typeface="微软雅黑" panose="020B0503020204020204" pitchFamily="34" charset="-122"/>
              <a:cs typeface="微软雅黑 Light" panose="020B0502040204020203" charset="-122"/>
            </a:endParaRPr>
          </a:p>
        </p:txBody>
      </p:sp>
      <p:sp>
        <p:nvSpPr>
          <p:cNvPr id="2" name="文本框 1"/>
          <p:cNvSpPr txBox="1"/>
          <p:nvPr/>
        </p:nvSpPr>
        <p:spPr>
          <a:xfrm>
            <a:off x="336550" y="1422400"/>
            <a:ext cx="6178550" cy="2999740"/>
          </a:xfrm>
          <a:prstGeom prst="rect">
            <a:avLst/>
          </a:prstGeom>
          <a:noFill/>
        </p:spPr>
        <p:txBody>
          <a:bodyPr wrap="square" rtlCol="0">
            <a:spAutoFit/>
          </a:bodyPr>
          <a:lstStyle/>
          <a:p>
            <a:pPr algn="just">
              <a:lnSpc>
                <a:spcPct val="150000"/>
              </a:lnSpc>
            </a:pPr>
            <a:r>
              <a:rPr lang="en-US" altLang="zh-CN" dirty="0">
                <a:solidFill>
                  <a:prstClr val="black"/>
                </a:solidFill>
                <a:latin typeface="微软雅黑" panose="020B0503020204020204" pitchFamily="34" charset="-122"/>
                <a:ea typeface="微软雅黑" panose="020B0503020204020204" pitchFamily="34" charset="-122"/>
              </a:rPr>
              <a:t>       </a:t>
            </a:r>
            <a:r>
              <a:rPr lang="zh-CN" altLang="en-US" dirty="0">
                <a:solidFill>
                  <a:prstClr val="black"/>
                </a:solidFill>
                <a:latin typeface="微软雅黑" panose="020B0503020204020204" pitchFamily="34" charset="-122"/>
                <a:ea typeface="微软雅黑" panose="020B0503020204020204" pitchFamily="34" charset="-122"/>
              </a:rPr>
              <a:t>具体而言，物流管理系统就是将运输、储存、包装、装卸搬运、流通加工、配送、物流信息等功能结合起来，以实现</a:t>
            </a:r>
            <a:r>
              <a:rPr lang="zh-CN" altLang="en-US" b="1" dirty="0">
                <a:solidFill>
                  <a:srgbClr val="0070C0"/>
                </a:solidFill>
                <a:latin typeface="微软雅黑" panose="020B0503020204020204" pitchFamily="34" charset="-122"/>
                <a:ea typeface="微软雅黑" panose="020B0503020204020204" pitchFamily="34" charset="-122"/>
              </a:rPr>
              <a:t>服务目标、节约目标、快速及时目标、规模恰当化目标和库存调节目标</a:t>
            </a:r>
            <a:r>
              <a:rPr lang="zh-CN" altLang="en-US" dirty="0">
                <a:solidFill>
                  <a:prstClr val="black"/>
                </a:solidFill>
                <a:latin typeface="微软雅黑" panose="020B0503020204020204" pitchFamily="34" charset="-122"/>
                <a:ea typeface="微软雅黑" panose="020B0503020204020204" pitchFamily="34" charset="-122"/>
              </a:rPr>
              <a:t>的综合体。</a:t>
            </a:r>
          </a:p>
          <a:p>
            <a:pPr algn="just">
              <a:lnSpc>
                <a:spcPct val="150000"/>
              </a:lnSpc>
            </a:pPr>
            <a:r>
              <a:rPr lang="en-US" altLang="zh-CN" dirty="0">
                <a:solidFill>
                  <a:prstClr val="black"/>
                </a:solidFill>
                <a:latin typeface="微软雅黑" panose="020B0503020204020204" pitchFamily="34" charset="-122"/>
                <a:ea typeface="微软雅黑" panose="020B0503020204020204" pitchFamily="34" charset="-122"/>
              </a:rPr>
              <a:t>       </a:t>
            </a:r>
            <a:r>
              <a:rPr lang="zh-CN" altLang="en-US" dirty="0">
                <a:solidFill>
                  <a:prstClr val="black"/>
                </a:solidFill>
                <a:latin typeface="微软雅黑" panose="020B0503020204020204" pitchFamily="34" charset="-122"/>
                <a:ea typeface="微软雅黑" panose="020B0503020204020204" pitchFamily="34" charset="-122"/>
              </a:rPr>
              <a:t>服务目标（</a:t>
            </a:r>
            <a:r>
              <a:rPr lang="en-US" altLang="zh-CN" dirty="0">
                <a:solidFill>
                  <a:prstClr val="black"/>
                </a:solidFill>
                <a:latin typeface="微软雅黑" panose="020B0503020204020204" pitchFamily="34" charset="-122"/>
                <a:ea typeface="微软雅黑" panose="020B0503020204020204" pitchFamily="34" charset="-122"/>
              </a:rPr>
              <a:t>service</a:t>
            </a:r>
            <a:r>
              <a:rPr lang="zh-CN" altLang="en-US" dirty="0">
                <a:solidFill>
                  <a:prstClr val="black"/>
                </a:solidFill>
                <a:latin typeface="微软雅黑" panose="020B0503020204020204" pitchFamily="34" charset="-122"/>
                <a:ea typeface="微软雅黑" panose="020B0503020204020204" pitchFamily="34" charset="-122"/>
              </a:rPr>
              <a:t>）、节约目标（</a:t>
            </a:r>
            <a:r>
              <a:rPr lang="en-US" altLang="zh-CN" dirty="0">
                <a:solidFill>
                  <a:prstClr val="black"/>
                </a:solidFill>
                <a:latin typeface="微软雅黑" panose="020B0503020204020204" pitchFamily="34" charset="-122"/>
                <a:ea typeface="微软雅黑" panose="020B0503020204020204" pitchFamily="34" charset="-122"/>
              </a:rPr>
              <a:t>save</a:t>
            </a:r>
            <a:r>
              <a:rPr lang="zh-CN" altLang="en-US" dirty="0">
                <a:solidFill>
                  <a:prstClr val="black"/>
                </a:solidFill>
                <a:latin typeface="微软雅黑" panose="020B0503020204020204" pitchFamily="34" charset="-122"/>
                <a:ea typeface="微软雅黑" panose="020B0503020204020204" pitchFamily="34" charset="-122"/>
              </a:rPr>
              <a:t>）、快速及时目标（</a:t>
            </a:r>
            <a:r>
              <a:rPr lang="en-US" altLang="zh-CN" dirty="0">
                <a:solidFill>
                  <a:prstClr val="black"/>
                </a:solidFill>
                <a:latin typeface="微软雅黑" panose="020B0503020204020204" pitchFamily="34" charset="-122"/>
                <a:ea typeface="微软雅黑" panose="020B0503020204020204" pitchFamily="34" charset="-122"/>
              </a:rPr>
              <a:t>speed</a:t>
            </a:r>
            <a:r>
              <a:rPr lang="zh-CN" altLang="en-US" dirty="0">
                <a:solidFill>
                  <a:prstClr val="black"/>
                </a:solidFill>
                <a:latin typeface="微软雅黑" panose="020B0503020204020204" pitchFamily="34" charset="-122"/>
                <a:ea typeface="微软雅黑" panose="020B0503020204020204" pitchFamily="34" charset="-122"/>
              </a:rPr>
              <a:t>）、规模恰当化目标（</a:t>
            </a:r>
            <a:r>
              <a:rPr lang="en-US" altLang="zh-CN" dirty="0">
                <a:solidFill>
                  <a:prstClr val="black"/>
                </a:solidFill>
                <a:latin typeface="微软雅黑" panose="020B0503020204020204" pitchFamily="34" charset="-122"/>
                <a:ea typeface="微软雅黑" panose="020B0503020204020204" pitchFamily="34" charset="-122"/>
              </a:rPr>
              <a:t>scale optimization</a:t>
            </a:r>
            <a:r>
              <a:rPr lang="zh-CN" altLang="en-US" dirty="0">
                <a:solidFill>
                  <a:prstClr val="black"/>
                </a:solidFill>
                <a:latin typeface="微软雅黑" panose="020B0503020204020204" pitchFamily="34" charset="-122"/>
                <a:ea typeface="微软雅黑" panose="020B0503020204020204" pitchFamily="34" charset="-122"/>
              </a:rPr>
              <a:t>）、库存调节目标（</a:t>
            </a:r>
            <a:r>
              <a:rPr lang="en-US" altLang="zh-CN" dirty="0">
                <a:solidFill>
                  <a:prstClr val="black"/>
                </a:solidFill>
                <a:latin typeface="微软雅黑" panose="020B0503020204020204" pitchFamily="34" charset="-122"/>
                <a:ea typeface="微软雅黑" panose="020B0503020204020204" pitchFamily="34" charset="-122"/>
              </a:rPr>
              <a:t>stock control</a:t>
            </a:r>
            <a:r>
              <a:rPr lang="zh-CN" altLang="en-US" dirty="0">
                <a:solidFill>
                  <a:prstClr val="black"/>
                </a:solidFill>
                <a:latin typeface="微软雅黑" panose="020B0503020204020204" pitchFamily="34" charset="-122"/>
                <a:ea typeface="微软雅黑" panose="020B0503020204020204" pitchFamily="34" charset="-122"/>
              </a:rPr>
              <a:t>）</a:t>
            </a:r>
          </a:p>
        </p:txBody>
      </p:sp>
      <p:sp>
        <p:nvSpPr>
          <p:cNvPr id="3" name="文本框 2"/>
          <p:cNvSpPr txBox="1"/>
          <p:nvPr/>
        </p:nvSpPr>
        <p:spPr>
          <a:xfrm>
            <a:off x="7020560" y="2538095"/>
            <a:ext cx="919480" cy="768350"/>
          </a:xfrm>
          <a:prstGeom prst="rect">
            <a:avLst/>
          </a:prstGeom>
          <a:noFill/>
        </p:spPr>
        <p:txBody>
          <a:bodyPr wrap="square" rtlCol="0">
            <a:spAutoFit/>
          </a:bodyPr>
          <a:lstStyle/>
          <a:p>
            <a:r>
              <a:rPr lang="en-US" altLang="zh-CN" sz="4400">
                <a:solidFill>
                  <a:srgbClr val="0070C0"/>
                </a:solidFill>
                <a:latin typeface="微软雅黑" panose="020B0503020204020204" pitchFamily="34" charset="-122"/>
                <a:ea typeface="微软雅黑" panose="020B0503020204020204" pitchFamily="34" charset="-122"/>
              </a:rPr>
              <a:t>5S</a:t>
            </a:r>
          </a:p>
        </p:txBody>
      </p:sp>
    </p:spTree>
    <p:extLst>
      <p:ext uri="{BB962C8B-B14F-4D97-AF65-F5344CB8AC3E}">
        <p14:creationId xmlns:p14="http://schemas.microsoft.com/office/powerpoint/2010/main" val="33607018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四、物流管理</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251460" y="915670"/>
            <a:ext cx="8385175" cy="507831"/>
          </a:xfrm>
          <a:prstGeom prst="rect">
            <a:avLst/>
          </a:prstGeom>
          <a:noFill/>
        </p:spPr>
        <p:txBody>
          <a:bodyPr wrap="square" rtlCol="0">
            <a:spAutoFit/>
          </a:bodyPr>
          <a:lstStyle/>
          <a:p>
            <a:pPr algn="just">
              <a:lnSpc>
                <a:spcPct val="150000"/>
              </a:lnSpc>
            </a:pPr>
            <a:r>
              <a:rPr lang="en-US" altLang="zh-CN" b="1"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3.</a:t>
            </a:r>
            <a:r>
              <a:rPr lang="zh-CN" altLang="en-US" b="1"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物流管理的特征</a:t>
            </a:r>
            <a:endParaRPr lang="zh-CN" altLang="en-US" sz="1600" b="1" dirty="0">
              <a:solidFill>
                <a:srgbClr val="0070C0"/>
              </a:solidFill>
              <a:latin typeface="微软雅黑" panose="020B0503020204020204" pitchFamily="34" charset="-122"/>
              <a:ea typeface="微软雅黑" panose="020B0503020204020204" pitchFamily="34" charset="-122"/>
              <a:cs typeface="微软雅黑 Light" panose="020B0502040204020203" charset="-122"/>
            </a:endParaRPr>
          </a:p>
        </p:txBody>
      </p:sp>
      <p:sp>
        <p:nvSpPr>
          <p:cNvPr id="6" name="文本框 5"/>
          <p:cNvSpPr txBox="1"/>
          <p:nvPr/>
        </p:nvSpPr>
        <p:spPr>
          <a:xfrm>
            <a:off x="611505" y="1396365"/>
            <a:ext cx="3398520" cy="3128870"/>
          </a:xfrm>
          <a:prstGeom prst="rect">
            <a:avLst/>
          </a:prstGeom>
          <a:noFill/>
        </p:spPr>
        <p:txBody>
          <a:bodyPr wrap="square" rtlCol="0">
            <a:spAutoFit/>
          </a:bodyPr>
          <a:lstStyle/>
          <a:p>
            <a:pPr>
              <a:lnSpc>
                <a:spcPts val="3000"/>
              </a:lnSpc>
            </a:pPr>
            <a:r>
              <a:rPr lang="zh-CN" altLang="en-US" dirty="0">
                <a:solidFill>
                  <a:srgbClr val="0070C0"/>
                </a:solidFill>
                <a:latin typeface="微软雅黑" panose="020B0503020204020204" pitchFamily="34" charset="-122"/>
                <a:ea typeface="微软雅黑" panose="020B0503020204020204" pitchFamily="34" charset="-122"/>
              </a:rPr>
              <a:t>系统化</a:t>
            </a:r>
          </a:p>
          <a:p>
            <a:pPr>
              <a:lnSpc>
                <a:spcPts val="3000"/>
              </a:lnSpc>
            </a:pPr>
            <a:r>
              <a:rPr lang="zh-CN" altLang="en-US" dirty="0">
                <a:solidFill>
                  <a:srgbClr val="0070C0"/>
                </a:solidFill>
                <a:latin typeface="微软雅黑" panose="020B0503020204020204" pitchFamily="34" charset="-122"/>
                <a:ea typeface="微软雅黑" panose="020B0503020204020204" pitchFamily="34" charset="-122"/>
              </a:rPr>
              <a:t>信息化</a:t>
            </a:r>
          </a:p>
          <a:p>
            <a:pPr>
              <a:lnSpc>
                <a:spcPts val="3000"/>
              </a:lnSpc>
            </a:pPr>
            <a:r>
              <a:rPr lang="zh-CN" altLang="en-US" dirty="0">
                <a:solidFill>
                  <a:srgbClr val="0070C0"/>
                </a:solidFill>
                <a:latin typeface="微软雅黑" panose="020B0503020204020204" pitchFamily="34" charset="-122"/>
                <a:ea typeface="微软雅黑" panose="020B0503020204020204" pitchFamily="34" charset="-122"/>
              </a:rPr>
              <a:t>网络化</a:t>
            </a:r>
          </a:p>
          <a:p>
            <a:pPr>
              <a:lnSpc>
                <a:spcPts val="3000"/>
              </a:lnSpc>
            </a:pPr>
            <a:r>
              <a:rPr lang="zh-CN" altLang="en-US" dirty="0">
                <a:solidFill>
                  <a:srgbClr val="0070C0"/>
                </a:solidFill>
                <a:latin typeface="微软雅黑" panose="020B0503020204020204" pitchFamily="34" charset="-122"/>
                <a:ea typeface="微软雅黑" panose="020B0503020204020204" pitchFamily="34" charset="-122"/>
              </a:rPr>
              <a:t>自动化</a:t>
            </a:r>
          </a:p>
          <a:p>
            <a:pPr>
              <a:lnSpc>
                <a:spcPts val="3000"/>
              </a:lnSpc>
            </a:pPr>
            <a:r>
              <a:rPr lang="zh-CN" altLang="en-US" dirty="0">
                <a:solidFill>
                  <a:srgbClr val="0070C0"/>
                </a:solidFill>
                <a:latin typeface="微软雅黑" panose="020B0503020204020204" pitchFamily="34" charset="-122"/>
                <a:ea typeface="微软雅黑" panose="020B0503020204020204" pitchFamily="34" charset="-122"/>
              </a:rPr>
              <a:t>智能化</a:t>
            </a:r>
          </a:p>
          <a:p>
            <a:pPr>
              <a:lnSpc>
                <a:spcPts val="3000"/>
              </a:lnSpc>
            </a:pPr>
            <a:r>
              <a:rPr lang="zh-CN" altLang="en-US" dirty="0">
                <a:solidFill>
                  <a:srgbClr val="0070C0"/>
                </a:solidFill>
                <a:latin typeface="微软雅黑" panose="020B0503020204020204" pitchFamily="34" charset="-122"/>
                <a:ea typeface="微软雅黑" panose="020B0503020204020204" pitchFamily="34" charset="-122"/>
              </a:rPr>
              <a:t>柔性化</a:t>
            </a:r>
          </a:p>
          <a:p>
            <a:pPr>
              <a:lnSpc>
                <a:spcPts val="3000"/>
              </a:lnSpc>
            </a:pPr>
            <a:r>
              <a:rPr lang="zh-CN" altLang="en-US" dirty="0">
                <a:solidFill>
                  <a:srgbClr val="0070C0"/>
                </a:solidFill>
                <a:latin typeface="微软雅黑" panose="020B0503020204020204" pitchFamily="34" charset="-122"/>
                <a:ea typeface="微软雅黑" panose="020B0503020204020204" pitchFamily="34" charset="-122"/>
              </a:rPr>
              <a:t>标准化</a:t>
            </a:r>
          </a:p>
          <a:p>
            <a:pPr>
              <a:lnSpc>
                <a:spcPts val="3000"/>
              </a:lnSpc>
            </a:pPr>
            <a:r>
              <a:rPr lang="zh-CN" altLang="en-US" dirty="0">
                <a:solidFill>
                  <a:srgbClr val="0070C0"/>
                </a:solidFill>
                <a:latin typeface="微软雅黑" panose="020B0503020204020204" pitchFamily="34" charset="-122"/>
                <a:ea typeface="微软雅黑" panose="020B0503020204020204" pitchFamily="34" charset="-122"/>
              </a:rPr>
              <a:t>社会化</a:t>
            </a:r>
          </a:p>
        </p:txBody>
      </p:sp>
      <p:pic>
        <p:nvPicPr>
          <p:cNvPr id="109" name="图片 108"/>
          <p:cNvPicPr/>
          <p:nvPr/>
        </p:nvPicPr>
        <p:blipFill>
          <a:blip r:embed="rId3"/>
          <a:stretch>
            <a:fillRect/>
          </a:stretch>
        </p:blipFill>
        <p:spPr>
          <a:xfrm>
            <a:off x="1907704" y="2059314"/>
            <a:ext cx="3170555" cy="2077085"/>
          </a:xfrm>
          <a:prstGeom prst="rect">
            <a:avLst/>
          </a:prstGeom>
          <a:noFill/>
          <a:ln w="9525">
            <a:noFill/>
          </a:ln>
        </p:spPr>
      </p:pic>
      <p:pic>
        <p:nvPicPr>
          <p:cNvPr id="110" name="图片 109"/>
          <p:cNvPicPr/>
          <p:nvPr/>
        </p:nvPicPr>
        <p:blipFill>
          <a:blip r:embed="rId4"/>
          <a:stretch>
            <a:fillRect/>
          </a:stretch>
        </p:blipFill>
        <p:spPr>
          <a:xfrm>
            <a:off x="5363028" y="2059314"/>
            <a:ext cx="3162300" cy="2108200"/>
          </a:xfrm>
          <a:prstGeom prst="rect">
            <a:avLst/>
          </a:prstGeom>
          <a:noFill/>
          <a:ln w="9525">
            <a:noFill/>
          </a:ln>
        </p:spPr>
      </p:pic>
    </p:spTree>
    <p:extLst>
      <p:ext uri="{BB962C8B-B14F-4D97-AF65-F5344CB8AC3E}">
        <p14:creationId xmlns:p14="http://schemas.microsoft.com/office/powerpoint/2010/main" val="30060143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五、物流标准化</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251460" y="915670"/>
            <a:ext cx="8208645" cy="398780"/>
          </a:xfrm>
          <a:prstGeom prst="rect">
            <a:avLst/>
          </a:prstGeom>
          <a:noFill/>
        </p:spPr>
        <p:txBody>
          <a:bodyPr wrap="square" rtlCol="0">
            <a:spAutoFit/>
          </a:bodyPr>
          <a:lstStyle/>
          <a:p>
            <a:r>
              <a:rPr lang="en-US" altLang="zh-CN" sz="20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物流标准化概述</a:t>
            </a:r>
          </a:p>
        </p:txBody>
      </p:sp>
      <p:sp>
        <p:nvSpPr>
          <p:cNvPr id="5" name="文本框 4"/>
          <p:cNvSpPr txBox="1"/>
          <p:nvPr/>
        </p:nvSpPr>
        <p:spPr>
          <a:xfrm>
            <a:off x="251460" y="1314450"/>
            <a:ext cx="4551045" cy="3276600"/>
          </a:xfrm>
          <a:prstGeom prst="rect">
            <a:avLst/>
          </a:prstGeom>
          <a:noFill/>
        </p:spPr>
        <p:txBody>
          <a:bodyPr wrap="square" rtlCol="0" anchor="t">
            <a:spAutoFit/>
          </a:bodyPr>
          <a:lstStyle/>
          <a:p>
            <a:pPr algn="just">
              <a:lnSpc>
                <a:spcPct val="150000"/>
              </a:lnSpc>
            </a:pPr>
            <a:r>
              <a:rPr lang="en-US" altLang="zh-CN" dirty="0">
                <a:solidFill>
                  <a:prstClr val="black"/>
                </a:solidFill>
              </a:rPr>
              <a:t>        </a:t>
            </a:r>
            <a:r>
              <a:rPr lang="zh-CN" altLang="en-US" dirty="0">
                <a:solidFill>
                  <a:prstClr val="black"/>
                </a:solidFill>
              </a:rPr>
              <a:t> </a:t>
            </a:r>
            <a:r>
              <a:rPr lang="zh-CN" altLang="en-US" dirty="0">
                <a:solidFill>
                  <a:prstClr val="black"/>
                </a:solidFill>
                <a:latin typeface="微软雅黑" panose="020B0503020204020204" pitchFamily="34" charset="-122"/>
                <a:ea typeface="微软雅黑" panose="020B0503020204020204" pitchFamily="34" charset="-122"/>
              </a:rPr>
              <a:t>物流标准化是指物流组织或行业以物流系统与物流业务为对象，专门针对运输、储存、包装、流通加工以及物流信息处理等物流活动而制定，</a:t>
            </a:r>
            <a:r>
              <a:rPr lang="zh-CN" altLang="en-US" b="1" dirty="0">
                <a:solidFill>
                  <a:prstClr val="black"/>
                </a:solidFill>
                <a:latin typeface="微软雅黑" panose="020B0503020204020204" pitchFamily="34" charset="-122"/>
                <a:ea typeface="微软雅黑" panose="020B0503020204020204" pitchFamily="34" charset="-122"/>
              </a:rPr>
              <a:t>发布和实施有关技术和工作业务流程的标准</a:t>
            </a:r>
            <a:r>
              <a:rPr lang="zh-CN" altLang="en-US" dirty="0">
                <a:solidFill>
                  <a:prstClr val="black"/>
                </a:solidFill>
                <a:latin typeface="微软雅黑" panose="020B0503020204020204" pitchFamily="34" charset="-122"/>
                <a:ea typeface="微软雅黑" panose="020B0503020204020204" pitchFamily="34" charset="-122"/>
              </a:rPr>
              <a:t>，并以此标准提出物流系统的</a:t>
            </a:r>
            <a:r>
              <a:rPr lang="zh-CN" altLang="en-US" dirty="0">
                <a:solidFill>
                  <a:srgbClr val="0070C0"/>
                </a:solidFill>
                <a:latin typeface="微软雅黑" panose="020B0503020204020204" pitchFamily="34" charset="-122"/>
                <a:ea typeface="微软雅黑" panose="020B0503020204020204" pitchFamily="34" charset="-122"/>
              </a:rPr>
              <a:t>配合性</a:t>
            </a:r>
            <a:r>
              <a:rPr lang="zh-CN" altLang="en-US" dirty="0">
                <a:solidFill>
                  <a:prstClr val="black"/>
                </a:solidFill>
                <a:latin typeface="微软雅黑" panose="020B0503020204020204" pitchFamily="34" charset="-122"/>
                <a:ea typeface="微软雅黑" panose="020B0503020204020204" pitchFamily="34" charset="-122"/>
              </a:rPr>
              <a:t>要求，从而达到统一实现整个物流系统的</a:t>
            </a:r>
            <a:r>
              <a:rPr lang="zh-CN" altLang="en-US" dirty="0">
                <a:solidFill>
                  <a:srgbClr val="0070C0"/>
                </a:solidFill>
                <a:latin typeface="微软雅黑" panose="020B0503020204020204" pitchFamily="34" charset="-122"/>
                <a:ea typeface="微软雅黑" panose="020B0503020204020204" pitchFamily="34" charset="-122"/>
              </a:rPr>
              <a:t>标准运作</a:t>
            </a:r>
            <a:r>
              <a:rPr lang="zh-CN" altLang="en-US" dirty="0">
                <a:solidFill>
                  <a:prstClr val="black"/>
                </a:solidFill>
                <a:latin typeface="微软雅黑" panose="020B0503020204020204" pitchFamily="34" charset="-122"/>
                <a:ea typeface="微软雅黑" panose="020B0503020204020204" pitchFamily="34" charset="-122"/>
              </a:rPr>
              <a:t>的过程。</a:t>
            </a:r>
          </a:p>
          <a:p>
            <a:pPr algn="just"/>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111" name="图片 110"/>
          <p:cNvPicPr/>
          <p:nvPr/>
        </p:nvPicPr>
        <p:blipFill>
          <a:blip r:embed="rId3"/>
          <a:srcRect/>
          <a:stretch>
            <a:fillRect/>
          </a:stretch>
        </p:blipFill>
        <p:spPr>
          <a:xfrm>
            <a:off x="5003800" y="1707515"/>
            <a:ext cx="3649980" cy="2108200"/>
          </a:xfrm>
          <a:prstGeom prst="rect">
            <a:avLst/>
          </a:prstGeom>
          <a:noFill/>
          <a:ln w="9525">
            <a:noFill/>
          </a:ln>
        </p:spPr>
      </p:pic>
    </p:spTree>
    <p:extLst>
      <p:ext uri="{BB962C8B-B14F-4D97-AF65-F5344CB8AC3E}">
        <p14:creationId xmlns:p14="http://schemas.microsoft.com/office/powerpoint/2010/main" val="2365494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五、物流标准化</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14300" y="820420"/>
            <a:ext cx="8208645" cy="398780"/>
          </a:xfrm>
          <a:prstGeom prst="rect">
            <a:avLst/>
          </a:prstGeom>
          <a:noFill/>
        </p:spPr>
        <p:txBody>
          <a:bodyPr wrap="square" rtlCol="0">
            <a:spAutoFit/>
          </a:bodyPr>
          <a:lstStyle/>
          <a:p>
            <a:r>
              <a:rPr lang="en-US" altLang="zh-CN" sz="20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物流标准化的内容</a:t>
            </a:r>
          </a:p>
        </p:txBody>
      </p:sp>
      <p:sp>
        <p:nvSpPr>
          <p:cNvPr id="2" name="文本框 1"/>
          <p:cNvSpPr txBox="1"/>
          <p:nvPr/>
        </p:nvSpPr>
        <p:spPr>
          <a:xfrm>
            <a:off x="323850" y="1232535"/>
            <a:ext cx="8166100" cy="3029484"/>
          </a:xfrm>
          <a:prstGeom prst="rect">
            <a:avLst/>
          </a:prstGeom>
          <a:noFill/>
        </p:spPr>
        <p:txBody>
          <a:bodyPr wrap="square" rtlCol="0" anchor="t">
            <a:spAutoFit/>
          </a:bodyPr>
          <a:lstStyle/>
          <a:p>
            <a:pPr algn="just">
              <a:lnSpc>
                <a:spcPts val="2900"/>
              </a:lnSpc>
            </a:pPr>
            <a:r>
              <a:rPr lang="zh-CN" alt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）大系统配合性、统一性标准</a:t>
            </a:r>
          </a:p>
          <a:p>
            <a:pPr algn="just">
              <a:lnSpc>
                <a:spcPts val="29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(1)专业计量单位标准</a:t>
            </a:r>
          </a:p>
          <a:p>
            <a:pPr algn="just">
              <a:lnSpc>
                <a:spcPts val="29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(2)物流基础模数尺寸的最小公约尺寸标准。</a:t>
            </a:r>
            <a:endPar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ts val="29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(3)物流建筑基础模数尺寸</a:t>
            </a:r>
          </a:p>
          <a:p>
            <a:pPr algn="just">
              <a:lnSpc>
                <a:spcPts val="29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(4)集装基础模数尺寸</a:t>
            </a:r>
          </a:p>
          <a:p>
            <a:pPr algn="just">
              <a:lnSpc>
                <a:spcPts val="29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(5)物流专业术语标准</a:t>
            </a:r>
          </a:p>
          <a:p>
            <a:pPr algn="just">
              <a:lnSpc>
                <a:spcPts val="29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(6)物流核算、统计的标准化</a:t>
            </a:r>
          </a:p>
          <a:p>
            <a:pPr algn="just">
              <a:lnSpc>
                <a:spcPts val="29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(7)标志、图示和识别标准</a:t>
            </a:r>
          </a:p>
        </p:txBody>
      </p:sp>
    </p:spTree>
    <p:extLst>
      <p:ext uri="{BB962C8B-B14F-4D97-AF65-F5344CB8AC3E}">
        <p14:creationId xmlns:p14="http://schemas.microsoft.com/office/powerpoint/2010/main" val="25706031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五、物流标准化</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14300" y="820420"/>
            <a:ext cx="8208645" cy="398780"/>
          </a:xfrm>
          <a:prstGeom prst="rect">
            <a:avLst/>
          </a:prstGeom>
          <a:noFill/>
        </p:spPr>
        <p:txBody>
          <a:bodyPr wrap="square" rtlCol="0">
            <a:spAutoFit/>
          </a:bodyPr>
          <a:lstStyle/>
          <a:p>
            <a:r>
              <a:rPr lang="en-US" altLang="zh-CN" sz="20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物流标准化的内容</a:t>
            </a:r>
          </a:p>
        </p:txBody>
      </p:sp>
      <p:sp>
        <p:nvSpPr>
          <p:cNvPr id="2" name="文本框 1"/>
          <p:cNvSpPr txBox="1"/>
          <p:nvPr/>
        </p:nvSpPr>
        <p:spPr>
          <a:xfrm>
            <a:off x="323850" y="1232535"/>
            <a:ext cx="3115310" cy="3064750"/>
          </a:xfrm>
          <a:prstGeom prst="rect">
            <a:avLst/>
          </a:prstGeom>
          <a:noFill/>
        </p:spPr>
        <p:txBody>
          <a:bodyPr wrap="square" rtlCol="0" anchor="t">
            <a:spAutoFit/>
          </a:bodyPr>
          <a:lstStyle/>
          <a:p>
            <a:pPr algn="just">
              <a:lnSpc>
                <a:spcPts val="2600"/>
              </a:lnSpc>
            </a:pPr>
            <a:r>
              <a:rPr lang="zh-CN" alt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b</a:t>
            </a:r>
            <a:r>
              <a:rPr lang="zh-CN" alt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dirty="0" err="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分系统技术标准</a:t>
            </a:r>
            <a:endParaRPr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ts val="2600"/>
              </a:lnSpc>
            </a:pPr>
            <a:r>
              <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运输车船标准</a:t>
            </a:r>
            <a:endPar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ts val="2600"/>
              </a:lnSpc>
            </a:pPr>
            <a:r>
              <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(2)</a:t>
            </a:r>
            <a:r>
              <a:rPr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作业车辆标准</a:t>
            </a:r>
            <a:endPar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ts val="2600"/>
              </a:lnSpc>
            </a:pPr>
            <a:r>
              <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(3)</a:t>
            </a:r>
            <a:r>
              <a:rPr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传输机具标准</a:t>
            </a:r>
            <a:endPar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ts val="2600"/>
              </a:lnSpc>
            </a:pPr>
            <a:r>
              <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(4)</a:t>
            </a:r>
            <a:r>
              <a:rPr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仓库技术</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标准</a:t>
            </a:r>
            <a:endPar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ts val="2600"/>
              </a:lnSpc>
            </a:pPr>
            <a:r>
              <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(5)</a:t>
            </a:r>
            <a:r>
              <a:rPr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站台技术标准</a:t>
            </a:r>
            <a:endPar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ts val="2600"/>
              </a:lnSpc>
            </a:pPr>
            <a:r>
              <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(6)</a:t>
            </a:r>
            <a:r>
              <a:rPr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包装、托盘、集装标准</a:t>
            </a:r>
            <a:endPar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ts val="2600"/>
              </a:lnSpc>
            </a:pPr>
            <a:r>
              <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(7)</a:t>
            </a:r>
            <a:r>
              <a:rPr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货架、储罐标准</a:t>
            </a:r>
            <a:endPar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ts val="2600"/>
              </a:lnSpc>
            </a:pPr>
            <a:r>
              <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(8)</a:t>
            </a:r>
            <a:r>
              <a:rPr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其他技术标准</a:t>
            </a:r>
            <a:endPar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3382320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05741" y="1200151"/>
            <a:ext cx="3568445" cy="335927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3" name="object 3"/>
          <p:cNvSpPr/>
          <p:nvPr/>
        </p:nvSpPr>
        <p:spPr>
          <a:xfrm>
            <a:off x="6800851" y="1328735"/>
            <a:ext cx="2099786" cy="2486025"/>
          </a:xfrm>
          <a:custGeom>
            <a:avLst/>
            <a:gdLst/>
            <a:ahLst/>
            <a:cxnLst/>
            <a:rect l="l" t="t" r="r" b="b"/>
            <a:pathLst>
              <a:path w="2799715" h="3314700">
                <a:moveTo>
                  <a:pt x="13906" y="820051"/>
                </a:moveTo>
                <a:lnTo>
                  <a:pt x="12217" y="0"/>
                </a:lnTo>
                <a:lnTo>
                  <a:pt x="2799588" y="0"/>
                </a:lnTo>
                <a:lnTo>
                  <a:pt x="2799588" y="3314700"/>
                </a:lnTo>
                <a:lnTo>
                  <a:pt x="12217" y="3314700"/>
                </a:lnTo>
                <a:lnTo>
                  <a:pt x="0" y="2645765"/>
                </a:lnTo>
              </a:path>
            </a:pathLst>
          </a:custGeom>
          <a:ln w="275843">
            <a:solidFill>
              <a:srgbClr val="32859A"/>
            </a:solidFill>
          </a:ln>
        </p:spPr>
        <p:txBody>
          <a:bodyPr wrap="square" lIns="0" tIns="0" rIns="0" bIns="0" rtlCol="0"/>
          <a:lstStyle/>
          <a:p>
            <a:pPr defTabSz="685800"/>
            <a:endParaRPr sz="1350">
              <a:solidFill>
                <a:prstClr val="black"/>
              </a:solidFill>
            </a:endParaRPr>
          </a:p>
        </p:txBody>
      </p:sp>
      <p:sp>
        <p:nvSpPr>
          <p:cNvPr id="8" name="object 8"/>
          <p:cNvSpPr txBox="1"/>
          <p:nvPr/>
        </p:nvSpPr>
        <p:spPr>
          <a:xfrm>
            <a:off x="3829050" y="1828801"/>
            <a:ext cx="4133850" cy="1368965"/>
          </a:xfrm>
          <a:prstGeom prst="rect">
            <a:avLst/>
          </a:prstGeom>
        </p:spPr>
        <p:txBody>
          <a:bodyPr vert="horz" wrap="square" lIns="0" tIns="123825" rIns="0" bIns="0" rtlCol="0">
            <a:spAutoFit/>
          </a:bodyPr>
          <a:lstStyle/>
          <a:p>
            <a:pPr algn="ctr" defTabSz="685800">
              <a:spcBef>
                <a:spcPts val="975"/>
              </a:spcBef>
            </a:pPr>
            <a:r>
              <a:rPr lang="zh-CN" altLang="en-US" sz="4500" b="1" dirty="0">
                <a:solidFill>
                  <a:srgbClr val="32859A"/>
                </a:solidFill>
                <a:latin typeface="微软雅黑" panose="020B0503020204020204" pitchFamily="34" charset="-122"/>
                <a:ea typeface="微软雅黑" panose="020B0503020204020204" pitchFamily="34" charset="-122"/>
                <a:cs typeface="微软雅黑"/>
              </a:rPr>
              <a:t>情境一</a:t>
            </a:r>
          </a:p>
          <a:p>
            <a:pPr marR="40958" algn="ctr" defTabSz="685800">
              <a:spcBef>
                <a:spcPts val="735"/>
              </a:spcBef>
            </a:pPr>
            <a:r>
              <a:rPr lang="zh-CN" altLang="en-US" sz="3000" b="1" dirty="0">
                <a:solidFill>
                  <a:srgbClr val="32859A"/>
                </a:solidFill>
                <a:latin typeface="微软雅黑" panose="020B0503020204020204" pitchFamily="34" charset="-122"/>
                <a:ea typeface="微软雅黑" panose="020B0503020204020204" pitchFamily="34" charset="-122"/>
                <a:cs typeface="微软雅黑"/>
              </a:rPr>
              <a:t>认识物流与物流管理</a:t>
            </a:r>
            <a:endParaRPr sz="3000" b="1" dirty="0">
              <a:solidFill>
                <a:srgbClr val="32859A"/>
              </a:solidFill>
              <a:latin typeface="微软雅黑" panose="020B0503020204020204" pitchFamily="34" charset="-122"/>
              <a:ea typeface="微软雅黑" panose="020B0503020204020204" pitchFamily="34" charset="-122"/>
              <a:cs typeface="微软雅黑"/>
            </a:endParaRPr>
          </a:p>
        </p:txBody>
      </p:sp>
    </p:spTree>
    <p:extLst>
      <p:ext uri="{BB962C8B-B14F-4D97-AF65-F5344CB8AC3E}">
        <p14:creationId xmlns:p14="http://schemas.microsoft.com/office/powerpoint/2010/main" val="29514531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五、物流标准化</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14300" y="820420"/>
            <a:ext cx="8208645" cy="398780"/>
          </a:xfrm>
          <a:prstGeom prst="rect">
            <a:avLst/>
          </a:prstGeom>
          <a:noFill/>
        </p:spPr>
        <p:txBody>
          <a:bodyPr wrap="square" rtlCol="0">
            <a:spAutoFit/>
          </a:bodyPr>
          <a:lstStyle/>
          <a:p>
            <a:r>
              <a:rPr lang="en-US" altLang="zh-CN" sz="20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物流标准化的内容</a:t>
            </a:r>
          </a:p>
        </p:txBody>
      </p:sp>
      <p:sp>
        <p:nvSpPr>
          <p:cNvPr id="2" name="文本框 1"/>
          <p:cNvSpPr txBox="1"/>
          <p:nvPr/>
        </p:nvSpPr>
        <p:spPr>
          <a:xfrm>
            <a:off x="323850" y="1232535"/>
            <a:ext cx="8296275" cy="2941320"/>
          </a:xfrm>
          <a:prstGeom prst="rect">
            <a:avLst/>
          </a:prstGeom>
          <a:noFill/>
        </p:spPr>
        <p:txBody>
          <a:bodyPr wrap="square" rtlCol="0" anchor="t">
            <a:spAutoFit/>
          </a:bodyPr>
          <a:lstStyle/>
          <a:p>
            <a:pPr algn="just">
              <a:lnSpc>
                <a:spcPct val="130000"/>
              </a:lnSpc>
            </a:pPr>
            <a:r>
              <a:rPr lang="zh-CN" alt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c</a:t>
            </a:r>
            <a:r>
              <a:rPr lang="zh-CN" alt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）工作标准与物流业务标准</a:t>
            </a:r>
            <a:endParaRPr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30000"/>
              </a:lnSpc>
            </a:pPr>
            <a:r>
              <a:rPr 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r>
              <a:rPr dirty="0" err="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工作标准</a:t>
            </a:r>
            <a:r>
              <a:rPr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是指物流组织中每个工作岗位的工作内容、方法、程序和质量要求等规定的总称，主要包括各岗位和职责及权限范围</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完成各项任务和程序的方法</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工作人员考核与奖罚办法</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物流设施</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与</a:t>
            </a:r>
            <a:r>
              <a:rPr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建筑的检查验收规范</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货车和配送车辆运行时刻表、运行速度限制以及异常情况的处理方法等</a:t>
            </a:r>
            <a:r>
              <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30000"/>
              </a:lnSpc>
            </a:pPr>
            <a:r>
              <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r>
              <a:rPr 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r>
              <a:rPr lang="en-US" dirty="0" err="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物流业务标准</a:t>
            </a:r>
            <a:r>
              <a:rPr lang="en-US"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是指在物流作业过程中的物流设备运行标准、作业程序、业务工艺、作业要求等标准，这是实现作业规范</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en-US"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高效以及作业质量的保证</a:t>
            </a:r>
            <a:r>
              <a:rPr 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p>
          <a:p>
            <a:pPr algn="just">
              <a:lnSpc>
                <a:spcPct val="120000"/>
              </a:lnSpc>
            </a:pPr>
            <a:endPar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6943077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五、物流标准化</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423545" y="1052195"/>
            <a:ext cx="8079740" cy="398780"/>
          </a:xfrm>
          <a:prstGeom prst="rect">
            <a:avLst/>
          </a:prstGeom>
          <a:noFill/>
        </p:spPr>
        <p:txBody>
          <a:bodyPr wrap="square" rtlCol="0">
            <a:spAutoFit/>
          </a:bodyPr>
          <a:lstStyle/>
          <a:p>
            <a:r>
              <a:rPr lang="zh-CN" altLang="en-US" sz="2000" dirty="0">
                <a:solidFill>
                  <a:prstClr val="black"/>
                </a:solidFill>
                <a:latin typeface="微软雅黑" panose="020B0503020204020204" pitchFamily="34" charset="-122"/>
                <a:ea typeface="微软雅黑" panose="020B0503020204020204" pitchFamily="34" charset="-122"/>
              </a:rPr>
              <a:t>思考：为什么要物流标准化？如果不标准化会发生什么？</a:t>
            </a:r>
          </a:p>
        </p:txBody>
      </p:sp>
      <p:sp>
        <p:nvSpPr>
          <p:cNvPr id="4" name="文本框 3"/>
          <p:cNvSpPr txBox="1"/>
          <p:nvPr/>
        </p:nvSpPr>
        <p:spPr>
          <a:xfrm>
            <a:off x="467360" y="1707515"/>
            <a:ext cx="3472180" cy="368300"/>
          </a:xfrm>
          <a:prstGeom prst="rect">
            <a:avLst/>
          </a:prstGeom>
          <a:noFill/>
        </p:spPr>
        <p:txBody>
          <a:bodyPr wrap="square" rtlCol="0">
            <a:spAutoFit/>
          </a:bodyPr>
          <a:lstStyle/>
          <a:p>
            <a:r>
              <a:rPr lang="zh-CN" altLang="en-US" dirty="0">
                <a:solidFill>
                  <a:prstClr val="black"/>
                </a:solidFill>
                <a:latin typeface="微软雅黑" panose="020B0503020204020204" pitchFamily="34" charset="-122"/>
                <a:ea typeface="微软雅黑" panose="020B0503020204020204" pitchFamily="34" charset="-122"/>
              </a:rPr>
              <a:t>为智能化、物流现代化提供条件</a:t>
            </a:r>
          </a:p>
        </p:txBody>
      </p:sp>
      <p:sp>
        <p:nvSpPr>
          <p:cNvPr id="7" name="文本框 6"/>
          <p:cNvSpPr txBox="1"/>
          <p:nvPr/>
        </p:nvSpPr>
        <p:spPr>
          <a:xfrm>
            <a:off x="467360" y="3579495"/>
            <a:ext cx="6047105" cy="645160"/>
          </a:xfrm>
          <a:prstGeom prst="rect">
            <a:avLst/>
          </a:prstGeom>
          <a:noFill/>
        </p:spPr>
        <p:txBody>
          <a:bodyPr wrap="square" rtlCol="0">
            <a:spAutoFit/>
          </a:bodyPr>
          <a:lstStyle/>
          <a:p>
            <a:r>
              <a:rPr lang="zh-CN" altLang="en-US" dirty="0">
                <a:solidFill>
                  <a:prstClr val="black"/>
                </a:solidFill>
                <a:latin typeface="微软雅黑" panose="020B0503020204020204" pitchFamily="34" charset="-122"/>
                <a:ea typeface="微软雅黑" panose="020B0503020204020204" pitchFamily="34" charset="-122"/>
              </a:rPr>
              <a:t>为跨境贸易提供条件，消除贸易壁垒、促进国际贸易发展</a:t>
            </a:r>
          </a:p>
          <a:p>
            <a:r>
              <a:rPr lang="en-US" altLang="zh-CN" dirty="0">
                <a:solidFill>
                  <a:prstClr val="black"/>
                </a:solidFill>
                <a:latin typeface="微软雅黑" panose="020B0503020204020204" pitchFamily="34" charset="-122"/>
                <a:ea typeface="微软雅黑" panose="020B0503020204020204" pitchFamily="34" charset="-122"/>
              </a:rPr>
              <a:t>……………………………………</a:t>
            </a:r>
          </a:p>
        </p:txBody>
      </p:sp>
      <p:sp>
        <p:nvSpPr>
          <p:cNvPr id="9" name="文本框 8"/>
          <p:cNvSpPr txBox="1"/>
          <p:nvPr/>
        </p:nvSpPr>
        <p:spPr>
          <a:xfrm>
            <a:off x="467360" y="2332355"/>
            <a:ext cx="4570730" cy="368300"/>
          </a:xfrm>
          <a:prstGeom prst="rect">
            <a:avLst/>
          </a:prstGeom>
          <a:noFill/>
        </p:spPr>
        <p:txBody>
          <a:bodyPr wrap="square" rtlCol="0">
            <a:spAutoFit/>
          </a:bodyPr>
          <a:lstStyle/>
          <a:p>
            <a:r>
              <a:rPr lang="zh-CN" altLang="en-US">
                <a:solidFill>
                  <a:prstClr val="black"/>
                </a:solidFill>
                <a:latin typeface="微软雅黑" panose="020B0503020204020204" pitchFamily="34" charset="-122"/>
                <a:ea typeface="微软雅黑" panose="020B0503020204020204" pitchFamily="34" charset="-122"/>
              </a:rPr>
              <a:t>减少物流环节</a:t>
            </a:r>
          </a:p>
        </p:txBody>
      </p:sp>
      <p:sp>
        <p:nvSpPr>
          <p:cNvPr id="11" name="文本框 10"/>
          <p:cNvSpPr txBox="1"/>
          <p:nvPr/>
        </p:nvSpPr>
        <p:spPr>
          <a:xfrm>
            <a:off x="467360" y="2931795"/>
            <a:ext cx="4570730" cy="368300"/>
          </a:xfrm>
          <a:prstGeom prst="rect">
            <a:avLst/>
          </a:prstGeom>
          <a:noFill/>
        </p:spPr>
        <p:txBody>
          <a:bodyPr wrap="square" rtlCol="0">
            <a:spAutoFit/>
          </a:bodyPr>
          <a:lstStyle/>
          <a:p>
            <a:r>
              <a:rPr lang="zh-CN" altLang="en-US" dirty="0">
                <a:solidFill>
                  <a:prstClr val="black"/>
                </a:solidFill>
                <a:latin typeface="微软雅黑" panose="020B0503020204020204" pitchFamily="34" charset="-122"/>
                <a:ea typeface="微软雅黑" panose="020B0503020204020204" pitchFamily="34" charset="-122"/>
              </a:rPr>
              <a:t>降低物流成本、提高物流效益（规模效应）</a:t>
            </a:r>
          </a:p>
        </p:txBody>
      </p:sp>
      <p:pic>
        <p:nvPicPr>
          <p:cNvPr id="112" name="图片 111"/>
          <p:cNvPicPr/>
          <p:nvPr/>
        </p:nvPicPr>
        <p:blipFill>
          <a:blip r:embed="rId3"/>
          <a:stretch>
            <a:fillRect/>
          </a:stretch>
        </p:blipFill>
        <p:spPr>
          <a:xfrm>
            <a:off x="6948487" y="2211705"/>
            <a:ext cx="1405255" cy="2108200"/>
          </a:xfrm>
          <a:prstGeom prst="rect">
            <a:avLst/>
          </a:prstGeom>
          <a:noFill/>
          <a:ln w="9525">
            <a:noFill/>
          </a:ln>
        </p:spPr>
      </p:pic>
    </p:spTree>
    <p:extLst>
      <p:ext uri="{BB962C8B-B14F-4D97-AF65-F5344CB8AC3E}">
        <p14:creationId xmlns:p14="http://schemas.microsoft.com/office/powerpoint/2010/main" val="699347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7" grpId="0"/>
      <p:bldP spid="7" grpId="1"/>
      <p:bldP spid="9" grpId="0"/>
      <p:bldP spid="9" grpId="1"/>
      <p:bldP spid="11" grpId="0"/>
      <p:bldP spid="11"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五、物流标准化</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23850" y="987425"/>
            <a:ext cx="8079740" cy="398780"/>
          </a:xfrm>
          <a:prstGeom prst="rect">
            <a:avLst/>
          </a:prstGeom>
          <a:noFill/>
        </p:spPr>
        <p:txBody>
          <a:bodyPr wrap="square" rtlCol="0">
            <a:spAutoFit/>
          </a:bodyPr>
          <a:lstStyle/>
          <a:p>
            <a:r>
              <a:rPr lang="en-US" altLang="zh-CN" sz="2000" b="1" dirty="0">
                <a:solidFill>
                  <a:prstClr val="black"/>
                </a:solidFill>
                <a:latin typeface="微软雅黑" panose="020B0503020204020204" pitchFamily="34" charset="-122"/>
                <a:ea typeface="微软雅黑" panose="020B0503020204020204" pitchFamily="34" charset="-122"/>
              </a:rPr>
              <a:t>3.</a:t>
            </a:r>
            <a:r>
              <a:rPr lang="zh-CN" altLang="en-US" sz="2000" b="1" dirty="0">
                <a:solidFill>
                  <a:prstClr val="black"/>
                </a:solidFill>
                <a:latin typeface="微软雅黑" panose="020B0503020204020204" pitchFamily="34" charset="-122"/>
                <a:ea typeface="微软雅黑" panose="020B0503020204020204" pitchFamily="34" charset="-122"/>
              </a:rPr>
              <a:t>物流标准化的作用</a:t>
            </a:r>
          </a:p>
        </p:txBody>
      </p:sp>
      <p:sp>
        <p:nvSpPr>
          <p:cNvPr id="3" name="文本框 2"/>
          <p:cNvSpPr txBox="1"/>
          <p:nvPr/>
        </p:nvSpPr>
        <p:spPr>
          <a:xfrm>
            <a:off x="323850" y="1530350"/>
            <a:ext cx="8352606" cy="3416320"/>
          </a:xfrm>
          <a:prstGeom prst="rect">
            <a:avLst/>
          </a:prstGeom>
          <a:noFill/>
        </p:spPr>
        <p:txBody>
          <a:bodyPr wrap="square" rtlCol="0" anchor="t">
            <a:spAutoFit/>
          </a:bodyPr>
          <a:lstStyle/>
          <a:p>
            <a:pPr algn="just">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）物流标准化是</a:t>
            </a:r>
            <a:r>
              <a:rPr lang="zh-CN" alt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现代物流管理</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的重要保证的必要条件。</a:t>
            </a:r>
          </a:p>
          <a:p>
            <a:pPr algn="just">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）物流标准化是</a:t>
            </a:r>
            <a:r>
              <a:rPr lang="zh-CN" alt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物流服务产品的质量</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的保证。</a:t>
            </a:r>
          </a:p>
          <a:p>
            <a:pPr algn="just">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）物流标准化是</a:t>
            </a:r>
            <a:r>
              <a:rPr lang="zh-CN" alt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消除贸易壁垒,促进国际贸易</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的重要保障。</a:t>
            </a:r>
          </a:p>
          <a:p>
            <a:pPr algn="just">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）物流标准化是</a:t>
            </a:r>
            <a:r>
              <a:rPr lang="zh-CN" alt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降低物流成本,提高物流效益</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的有效措施。</a:t>
            </a:r>
          </a:p>
          <a:p>
            <a:pPr algn="just">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）物流标准化是我国物流企业</a:t>
            </a:r>
            <a:r>
              <a:rPr lang="zh-CN" alt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进军国际市场</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的通行证。</a:t>
            </a:r>
            <a:endPar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在讲解物流的职能时，如运输、储存、装卸搬运等，强调各环节对社会经济的影响，以及物流在促进社会就业、提升生活质量方面的作用。通过实例</a:t>
            </a:r>
            <a:r>
              <a:rPr lang="zh-CN" altLang="en-US">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分析，理解</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物流行业的社会贡献，培养学生的社会责任感。</a:t>
            </a:r>
          </a:p>
        </p:txBody>
      </p:sp>
    </p:spTree>
    <p:extLst>
      <p:ext uri="{BB962C8B-B14F-4D97-AF65-F5344CB8AC3E}">
        <p14:creationId xmlns:p14="http://schemas.microsoft.com/office/powerpoint/2010/main" val="35290120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六、</a:t>
              </a:r>
              <a:r>
                <a:rPr lang="en-US" altLang="zh-CN" b="1" dirty="0">
                  <a:solidFill>
                    <a:srgbClr val="0474B6"/>
                  </a:solidFill>
                  <a:latin typeface="华文楷体" panose="02010600040101010101" pitchFamily="2" charset="-122"/>
                  <a:ea typeface="华文楷体" panose="02010600040101010101" pitchFamily="2" charset="-122"/>
                </a:rPr>
                <a:t> </a:t>
              </a:r>
              <a:r>
                <a:rPr lang="zh-CN" altLang="en-US" b="1" dirty="0">
                  <a:solidFill>
                    <a:srgbClr val="0474B6"/>
                  </a:solidFill>
                  <a:latin typeface="华文楷体" panose="02010600040101010101" pitchFamily="2" charset="-122"/>
                  <a:ea typeface="华文楷体" panose="02010600040101010101" pitchFamily="2" charset="-122"/>
                </a:rPr>
                <a:t>现代物流的特征</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graphicFrame>
        <p:nvGraphicFramePr>
          <p:cNvPr id="7" name="图示 6"/>
          <p:cNvGraphicFramePr/>
          <p:nvPr/>
        </p:nvGraphicFramePr>
        <p:xfrm>
          <a:off x="323850" y="987425"/>
          <a:ext cx="4450715" cy="37242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 name="图片 1"/>
          <p:cNvPicPr>
            <a:picLocks noChangeAspect="1"/>
          </p:cNvPicPr>
          <p:nvPr/>
        </p:nvPicPr>
        <p:blipFill>
          <a:blip r:embed="rId8"/>
          <a:stretch>
            <a:fillRect/>
          </a:stretch>
        </p:blipFill>
        <p:spPr>
          <a:xfrm>
            <a:off x="5024120" y="873760"/>
            <a:ext cx="3709035" cy="1226820"/>
          </a:xfrm>
          <a:prstGeom prst="rect">
            <a:avLst/>
          </a:prstGeom>
        </p:spPr>
      </p:pic>
      <p:pic>
        <p:nvPicPr>
          <p:cNvPr id="4" name="图片 3"/>
          <p:cNvPicPr>
            <a:picLocks noChangeAspect="1"/>
          </p:cNvPicPr>
          <p:nvPr/>
        </p:nvPicPr>
        <p:blipFill>
          <a:blip r:embed="rId9"/>
          <a:stretch>
            <a:fillRect/>
          </a:stretch>
        </p:blipFill>
        <p:spPr>
          <a:xfrm>
            <a:off x="5024120" y="2100580"/>
            <a:ext cx="3709035" cy="2708275"/>
          </a:xfrm>
          <a:prstGeom prst="rect">
            <a:avLst/>
          </a:prstGeom>
        </p:spPr>
      </p:pic>
    </p:spTree>
    <p:extLst>
      <p:ext uri="{BB962C8B-B14F-4D97-AF65-F5344CB8AC3E}">
        <p14:creationId xmlns:p14="http://schemas.microsoft.com/office/powerpoint/2010/main" val="725350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ou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七、物流在国民经济中的作用</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158750" y="1071880"/>
            <a:ext cx="8585200" cy="2999740"/>
          </a:xfrm>
          <a:prstGeom prst="rect">
            <a:avLst/>
          </a:prstGeom>
          <a:noFill/>
        </p:spPr>
        <p:txBody>
          <a:bodyPr wrap="square" rtlCol="0" anchor="t">
            <a:spAutoFit/>
          </a:bodyPr>
          <a:lstStyle/>
          <a:p>
            <a:pPr>
              <a:lnSpc>
                <a:spcPct val="150000"/>
              </a:lnSpc>
            </a:pPr>
            <a:r>
              <a:rPr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物流的产生和发展是社会再生产的需要，是商品流通的主要因素。物流在国民经济中占有重要地位，主要表现在以下五方面</a:t>
            </a:r>
            <a:r>
              <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物流是国民经济的动脉系统，它联结社会生产各个部分使之成为一个有机整体</a:t>
            </a:r>
            <a:endPar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物流是社会再生产不断进行，以创造社会物质财富的前提条件</a:t>
            </a:r>
            <a:endPar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r>
              <a:rPr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物流是保证商流顺畅进行，实现商品价值和使用价值的物质基础</a:t>
            </a:r>
            <a:endPar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物流技术的发展是决定商品生产规模和产业结构变化的重要因素</a:t>
            </a:r>
            <a:endPar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物流的改进是提高微观经济效益和宏观经济效益的重要源泉</a:t>
            </a:r>
            <a:endParaRPr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37597771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拓展：物流的发展现状</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251520" y="2907003"/>
            <a:ext cx="3263900" cy="368300"/>
          </a:xfrm>
          <a:prstGeom prst="rect">
            <a:avLst/>
          </a:prstGeom>
          <a:noFill/>
        </p:spPr>
        <p:txBody>
          <a:bodyPr wrap="square" rtlCol="0">
            <a:spAutoFit/>
          </a:bodyPr>
          <a:lstStyle/>
          <a:p>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hlinkClick r:id="rId3" action="ppaction://hlinkfile"/>
              </a:rPr>
              <a:t>天猫超市</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hlinkClick r:id="rId3" action="ppaction://hlinkfile"/>
              </a:rPr>
              <a:t>—</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hlinkClick r:id="rId3" action="ppaction://hlinkfile"/>
              </a:rPr>
              <a:t>智慧物流</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（下）</a:t>
            </a:r>
          </a:p>
        </p:txBody>
      </p:sp>
      <p:sp>
        <p:nvSpPr>
          <p:cNvPr id="9" name="文本框 8"/>
          <p:cNvSpPr txBox="1"/>
          <p:nvPr/>
        </p:nvSpPr>
        <p:spPr>
          <a:xfrm>
            <a:off x="237724" y="2026417"/>
            <a:ext cx="3263900" cy="368300"/>
          </a:xfrm>
          <a:prstGeom prst="rect">
            <a:avLst/>
          </a:prstGeom>
          <a:noFill/>
        </p:spPr>
        <p:txBody>
          <a:bodyPr wrap="square" rtlCol="0">
            <a:spAutoFit/>
          </a:bodyPr>
          <a:lstStyle/>
          <a:p>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hlinkClick r:id="rId3" action="ppaction://hlinkfile"/>
              </a:rPr>
              <a:t>天猫超市</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hlinkClick r:id="rId3" action="ppaction://hlinkfile"/>
              </a:rPr>
              <a:t>—</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hlinkClick r:id="rId3" action="ppaction://hlinkfile"/>
              </a:rPr>
              <a:t>智慧物流</a:t>
            </a:r>
            <a:endPar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5765626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课后作业</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95536" y="1419622"/>
            <a:ext cx="4577080" cy="458908"/>
          </a:xfrm>
          <a:prstGeom prst="rect">
            <a:avLst/>
          </a:prstGeom>
          <a:noFill/>
        </p:spPr>
        <p:txBody>
          <a:bodyPr wrap="square" rtlCol="0">
            <a:spAutoFit/>
          </a:bodyPr>
          <a:lstStyle/>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作业 </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举例说明物流的作用。</a:t>
            </a:r>
          </a:p>
        </p:txBody>
      </p:sp>
    </p:spTree>
    <p:extLst>
      <p:ext uri="{BB962C8B-B14F-4D97-AF65-F5344CB8AC3E}">
        <p14:creationId xmlns:p14="http://schemas.microsoft.com/office/powerpoint/2010/main" val="33549133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910774" y="952500"/>
            <a:ext cx="1344454" cy="1344454"/>
          </a:xfrm>
          <a:custGeom>
            <a:avLst/>
            <a:gdLst/>
            <a:ahLst/>
            <a:cxnLst/>
            <a:rect l="l" t="t" r="r" b="b"/>
            <a:pathLst>
              <a:path w="1792604" h="1792605">
                <a:moveTo>
                  <a:pt x="892175" y="0"/>
                </a:moveTo>
                <a:lnTo>
                  <a:pt x="0" y="900049"/>
                </a:lnTo>
                <a:lnTo>
                  <a:pt x="899922" y="1792224"/>
                </a:lnTo>
                <a:lnTo>
                  <a:pt x="1792224" y="892301"/>
                </a:lnTo>
                <a:lnTo>
                  <a:pt x="892175" y="0"/>
                </a:lnTo>
                <a:close/>
              </a:path>
            </a:pathLst>
          </a:custGeom>
          <a:solidFill>
            <a:srgbClr val="00A4AC"/>
          </a:solidFill>
        </p:spPr>
        <p:txBody>
          <a:bodyPr wrap="square" lIns="0" tIns="0" rIns="0" bIns="0" rtlCol="0"/>
          <a:lstStyle/>
          <a:p>
            <a:pPr defTabSz="685800"/>
            <a:endParaRPr sz="1350">
              <a:solidFill>
                <a:prstClr val="black"/>
              </a:solidFill>
            </a:endParaRPr>
          </a:p>
        </p:txBody>
      </p:sp>
      <p:sp>
        <p:nvSpPr>
          <p:cNvPr id="3" name="object 3"/>
          <p:cNvSpPr/>
          <p:nvPr/>
        </p:nvSpPr>
        <p:spPr>
          <a:xfrm>
            <a:off x="3910774" y="952500"/>
            <a:ext cx="1344454" cy="1344454"/>
          </a:xfrm>
          <a:custGeom>
            <a:avLst/>
            <a:gdLst/>
            <a:ahLst/>
            <a:cxnLst/>
            <a:rect l="l" t="t" r="r" b="b"/>
            <a:pathLst>
              <a:path w="1792604" h="1792605">
                <a:moveTo>
                  <a:pt x="892175" y="0"/>
                </a:moveTo>
                <a:lnTo>
                  <a:pt x="1792224" y="892301"/>
                </a:lnTo>
                <a:lnTo>
                  <a:pt x="899922" y="1792224"/>
                </a:lnTo>
                <a:lnTo>
                  <a:pt x="0" y="900049"/>
                </a:lnTo>
                <a:lnTo>
                  <a:pt x="892175" y="0"/>
                </a:lnTo>
                <a:close/>
              </a:path>
            </a:pathLst>
          </a:custGeom>
          <a:ln w="25400">
            <a:solidFill>
              <a:srgbClr val="FFFFFF"/>
            </a:solidFill>
          </a:ln>
        </p:spPr>
        <p:txBody>
          <a:bodyPr wrap="square" lIns="0" tIns="0" rIns="0" bIns="0" rtlCol="0"/>
          <a:lstStyle/>
          <a:p>
            <a:pPr defTabSz="685800"/>
            <a:endParaRPr sz="1350">
              <a:solidFill>
                <a:prstClr val="black"/>
              </a:solidFill>
            </a:endParaRPr>
          </a:p>
        </p:txBody>
      </p:sp>
      <p:sp>
        <p:nvSpPr>
          <p:cNvPr id="6" name="object 6"/>
          <p:cNvSpPr txBox="1">
            <a:spLocks noGrp="1"/>
          </p:cNvSpPr>
          <p:nvPr>
            <p:ph type="title"/>
          </p:nvPr>
        </p:nvSpPr>
        <p:spPr>
          <a:xfrm>
            <a:off x="4150374" y="1387044"/>
            <a:ext cx="1104854" cy="378950"/>
          </a:xfrm>
          <a:prstGeom prst="rect">
            <a:avLst/>
          </a:prstGeom>
        </p:spPr>
        <p:txBody>
          <a:bodyPr vert="horz" wrap="square" lIns="0" tIns="9525" rIns="0" bIns="0" rtlCol="0">
            <a:spAutoFit/>
          </a:bodyPr>
          <a:lstStyle/>
          <a:p>
            <a:pPr marL="9525">
              <a:spcBef>
                <a:spcPts val="75"/>
              </a:spcBef>
            </a:pPr>
            <a:r>
              <a:rPr lang="zh-CN" altLang="en-US" sz="3600" b="1" baseline="-10416" dirty="0">
                <a:latin typeface="微软雅黑" panose="020B0503020204020204" pitchFamily="34" charset="-122"/>
                <a:ea typeface="微软雅黑" panose="020B0503020204020204" pitchFamily="34" charset="-122"/>
                <a:cs typeface="Times New Roman"/>
              </a:rPr>
              <a:t>任务二</a:t>
            </a:r>
            <a:endParaRPr sz="3600" b="1" baseline="-10416" dirty="0">
              <a:latin typeface="微软雅黑" panose="020B0503020204020204" pitchFamily="34" charset="-122"/>
              <a:ea typeface="微软雅黑" panose="020B0503020204020204" pitchFamily="34" charset="-122"/>
              <a:cs typeface="Times New Roman"/>
            </a:endParaRPr>
          </a:p>
        </p:txBody>
      </p:sp>
      <p:sp>
        <p:nvSpPr>
          <p:cNvPr id="7" name="object 7"/>
          <p:cNvSpPr/>
          <p:nvPr/>
        </p:nvSpPr>
        <p:spPr>
          <a:xfrm>
            <a:off x="1323594" y="2272283"/>
            <a:ext cx="6411278" cy="1043940"/>
          </a:xfrm>
          <a:custGeom>
            <a:avLst/>
            <a:gdLst/>
            <a:ahLst/>
            <a:cxnLst/>
            <a:rect l="l" t="t" r="r" b="b"/>
            <a:pathLst>
              <a:path w="8548370" h="1391920">
                <a:moveTo>
                  <a:pt x="0" y="1391412"/>
                </a:moveTo>
                <a:lnTo>
                  <a:pt x="8548116" y="1391412"/>
                </a:lnTo>
                <a:lnTo>
                  <a:pt x="8548116" y="0"/>
                </a:lnTo>
                <a:lnTo>
                  <a:pt x="0" y="0"/>
                </a:lnTo>
                <a:lnTo>
                  <a:pt x="0" y="1391412"/>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8" name="object 8"/>
          <p:cNvSpPr/>
          <p:nvPr/>
        </p:nvSpPr>
        <p:spPr>
          <a:xfrm>
            <a:off x="1323594" y="3314701"/>
            <a:ext cx="2449830" cy="173831"/>
          </a:xfrm>
          <a:custGeom>
            <a:avLst/>
            <a:gdLst/>
            <a:ahLst/>
            <a:cxnLst/>
            <a:rect l="l" t="t" r="r" b="b"/>
            <a:pathLst>
              <a:path w="3266440" h="231775">
                <a:moveTo>
                  <a:pt x="3265931" y="0"/>
                </a:moveTo>
                <a:lnTo>
                  <a:pt x="0" y="0"/>
                </a:lnTo>
                <a:lnTo>
                  <a:pt x="0" y="231648"/>
                </a:lnTo>
                <a:lnTo>
                  <a:pt x="2647822" y="231648"/>
                </a:lnTo>
                <a:lnTo>
                  <a:pt x="3265931" y="0"/>
                </a:lnTo>
                <a:close/>
              </a:path>
            </a:pathLst>
          </a:custGeom>
          <a:solidFill>
            <a:srgbClr val="C8C8C8"/>
          </a:solidFill>
        </p:spPr>
        <p:txBody>
          <a:bodyPr wrap="square" lIns="0" tIns="0" rIns="0" bIns="0" rtlCol="0"/>
          <a:lstStyle/>
          <a:p>
            <a:pPr defTabSz="685800"/>
            <a:endParaRPr sz="1350">
              <a:solidFill>
                <a:prstClr val="black"/>
              </a:solidFill>
            </a:endParaRPr>
          </a:p>
        </p:txBody>
      </p:sp>
      <p:sp>
        <p:nvSpPr>
          <p:cNvPr id="10" name="object 10"/>
          <p:cNvSpPr txBox="1"/>
          <p:nvPr/>
        </p:nvSpPr>
        <p:spPr>
          <a:xfrm>
            <a:off x="3433126" y="2450924"/>
            <a:ext cx="5714429" cy="702596"/>
          </a:xfrm>
          <a:prstGeom prst="rect">
            <a:avLst/>
          </a:prstGeom>
        </p:spPr>
        <p:txBody>
          <a:bodyPr vert="horz" wrap="square" lIns="0" tIns="10001" rIns="0" bIns="0" rtlCol="0">
            <a:spAutoFit/>
          </a:bodyPr>
          <a:lstStyle/>
          <a:p>
            <a:pPr marL="9525" defTabSz="685800">
              <a:spcBef>
                <a:spcPts val="79"/>
              </a:spcBef>
            </a:pPr>
            <a:r>
              <a:rPr lang="zh-CN" altLang="en-US" sz="4500" dirty="0">
                <a:solidFill>
                  <a:srgbClr val="FFFFFF"/>
                </a:solidFill>
                <a:latin typeface="微软雅黑" panose="020B0503020204020204" pitchFamily="34" charset="-122"/>
                <a:ea typeface="微软雅黑" panose="020B0503020204020204" pitchFamily="34" charset="-122"/>
                <a:cs typeface="微软雅黑"/>
              </a:rPr>
              <a:t>认识</a:t>
            </a:r>
            <a:r>
              <a:rPr sz="4500" dirty="0" err="1">
                <a:solidFill>
                  <a:srgbClr val="FFFFFF"/>
                </a:solidFill>
                <a:latin typeface="微软雅黑" panose="020B0503020204020204" pitchFamily="34" charset="-122"/>
                <a:ea typeface="微软雅黑" panose="020B0503020204020204" pitchFamily="34" charset="-122"/>
                <a:cs typeface="微软雅黑"/>
              </a:rPr>
              <a:t>物流</a:t>
            </a:r>
            <a:r>
              <a:rPr lang="zh-CN" altLang="en-US" sz="4500" dirty="0">
                <a:solidFill>
                  <a:srgbClr val="FFFFFF"/>
                </a:solidFill>
                <a:latin typeface="微软雅黑" panose="020B0503020204020204" pitchFamily="34" charset="-122"/>
                <a:ea typeface="微软雅黑" panose="020B0503020204020204" pitchFamily="34" charset="-122"/>
                <a:cs typeface="微软雅黑"/>
              </a:rPr>
              <a:t>管理</a:t>
            </a:r>
            <a:endParaRPr sz="4500" dirty="0">
              <a:solidFill>
                <a:prstClr val="black"/>
              </a:solidFill>
              <a:latin typeface="微软雅黑" panose="020B0503020204020204" pitchFamily="34" charset="-122"/>
              <a:ea typeface="微软雅黑" panose="020B0503020204020204" pitchFamily="34" charset="-122"/>
              <a:cs typeface="微软雅黑"/>
            </a:endParaRPr>
          </a:p>
        </p:txBody>
      </p:sp>
      <p:sp>
        <p:nvSpPr>
          <p:cNvPr id="11" name="object 11"/>
          <p:cNvSpPr/>
          <p:nvPr/>
        </p:nvSpPr>
        <p:spPr>
          <a:xfrm>
            <a:off x="7356348" y="2928366"/>
            <a:ext cx="827449" cy="934974"/>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Tree>
    <p:extLst>
      <p:ext uri="{BB962C8B-B14F-4D97-AF65-F5344CB8AC3E}">
        <p14:creationId xmlns:p14="http://schemas.microsoft.com/office/powerpoint/2010/main" val="2946165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学习目标</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3" name="object 4"/>
          <p:cNvSpPr/>
          <p:nvPr/>
        </p:nvSpPr>
        <p:spPr>
          <a:xfrm>
            <a:off x="326517" y="1131697"/>
            <a:ext cx="467995" cy="433070"/>
          </a:xfrm>
          <a:custGeom>
            <a:avLst/>
            <a:gdLst/>
            <a:ahLst/>
            <a:cxnLst/>
            <a:rect l="l" t="t" r="r" b="b"/>
            <a:pathLst>
              <a:path w="467994" h="433069">
                <a:moveTo>
                  <a:pt x="289559" y="164591"/>
                </a:moveTo>
                <a:lnTo>
                  <a:pt x="179831" y="164591"/>
                </a:lnTo>
                <a:lnTo>
                  <a:pt x="234696" y="0"/>
                </a:lnTo>
                <a:lnTo>
                  <a:pt x="289559" y="164591"/>
                </a:lnTo>
                <a:close/>
              </a:path>
              <a:path w="467994" h="433069">
                <a:moveTo>
                  <a:pt x="89915" y="432815"/>
                </a:moveTo>
                <a:lnTo>
                  <a:pt x="144779" y="266700"/>
                </a:lnTo>
                <a:lnTo>
                  <a:pt x="0" y="164591"/>
                </a:lnTo>
                <a:lnTo>
                  <a:pt x="467867" y="164591"/>
                </a:lnTo>
                <a:lnTo>
                  <a:pt x="324611" y="266700"/>
                </a:lnTo>
                <a:lnTo>
                  <a:pt x="345752" y="330707"/>
                </a:lnTo>
                <a:lnTo>
                  <a:pt x="234696" y="330707"/>
                </a:lnTo>
                <a:lnTo>
                  <a:pt x="89915" y="432815"/>
                </a:lnTo>
                <a:close/>
              </a:path>
              <a:path w="467994" h="433069">
                <a:moveTo>
                  <a:pt x="379475" y="432815"/>
                </a:moveTo>
                <a:lnTo>
                  <a:pt x="234696" y="330707"/>
                </a:lnTo>
                <a:lnTo>
                  <a:pt x="345752" y="330707"/>
                </a:lnTo>
                <a:lnTo>
                  <a:pt x="379475" y="432815"/>
                </a:lnTo>
                <a:close/>
              </a:path>
            </a:pathLst>
          </a:custGeom>
          <a:solidFill>
            <a:srgbClr val="0096DC"/>
          </a:solidFill>
        </p:spPr>
        <p:txBody>
          <a:bodyPr wrap="square" lIns="0" tIns="0" rIns="0" bIns="0" rtlCol="0"/>
          <a:lstStyle/>
          <a:p>
            <a:endParaRPr b="1">
              <a:latin typeface="微软雅黑" panose="020B0503020204020204" pitchFamily="34" charset="-122"/>
              <a:ea typeface="微软雅黑" panose="020B0503020204020204" pitchFamily="34" charset="-122"/>
            </a:endParaRPr>
          </a:p>
        </p:txBody>
      </p:sp>
      <p:sp>
        <p:nvSpPr>
          <p:cNvPr id="6" name="object 6"/>
          <p:cNvSpPr/>
          <p:nvPr/>
        </p:nvSpPr>
        <p:spPr>
          <a:xfrm>
            <a:off x="326135" y="2499105"/>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latin typeface="微软雅黑" panose="020B0503020204020204" pitchFamily="34" charset="-122"/>
              <a:ea typeface="微软雅黑" panose="020B0503020204020204" pitchFamily="34" charset="-122"/>
            </a:endParaRPr>
          </a:p>
        </p:txBody>
      </p:sp>
      <p:sp>
        <p:nvSpPr>
          <p:cNvPr id="11" name="文本框 10"/>
          <p:cNvSpPr txBox="1"/>
          <p:nvPr/>
        </p:nvSpPr>
        <p:spPr>
          <a:xfrm>
            <a:off x="498793" y="913172"/>
            <a:ext cx="5177155" cy="1461939"/>
          </a:xfrm>
          <a:prstGeom prst="rect">
            <a:avLst/>
          </a:prstGeom>
          <a:noFill/>
        </p:spPr>
        <p:txBody>
          <a:bodyPr wrap="square" rtlCol="0" anchor="t">
            <a:spAutoFit/>
          </a:bodyPr>
          <a:lstStyle/>
          <a:p>
            <a:pPr marL="814070">
              <a:lnSpc>
                <a:spcPct val="100000"/>
              </a:lnSpc>
              <a:spcBef>
                <a:spcPts val="30"/>
              </a:spcBef>
            </a:pPr>
            <a:r>
              <a:rPr lang="zh-CN" sz="2400" b="1" dirty="0">
                <a:latin typeface="微软雅黑" panose="020B0503020204020204" pitchFamily="34" charset="-122"/>
                <a:ea typeface="微软雅黑" panose="020B0503020204020204" pitchFamily="34" charset="-122"/>
                <a:sym typeface="+mn-ea"/>
              </a:rPr>
              <a:t>知识目标：</a:t>
            </a:r>
            <a:endParaRPr lang="en-US" altLang="zh-CN" b="1" dirty="0">
              <a:latin typeface="微软雅黑" panose="020B0503020204020204" pitchFamily="34" charset="-122"/>
              <a:ea typeface="微软雅黑" panose="020B0503020204020204" pitchFamily="34" charset="-122"/>
              <a:cs typeface="Times New Roman" panose="02020603050405020304"/>
            </a:endParaRPr>
          </a:p>
          <a:p>
            <a:pPr marL="814070">
              <a:lnSpc>
                <a:spcPts val="2600"/>
              </a:lnSpc>
              <a:spcBef>
                <a:spcPts val="30"/>
              </a:spcBef>
            </a:pPr>
            <a:r>
              <a:rPr b="1" dirty="0" err="1">
                <a:latin typeface="微软雅黑" panose="020B0503020204020204" pitchFamily="34" charset="-122"/>
                <a:ea typeface="微软雅黑" panose="020B0503020204020204" pitchFamily="34" charset="-122"/>
                <a:cs typeface="Times New Roman" panose="02020603050405020304"/>
                <a:sym typeface="+mn-ea"/>
              </a:rPr>
              <a:t>理解</a:t>
            </a:r>
            <a:r>
              <a:rPr lang="zh-CN" altLang="en-US" b="1" dirty="0">
                <a:latin typeface="微软雅黑" panose="020B0503020204020204" pitchFamily="34" charset="-122"/>
                <a:ea typeface="微软雅黑" panose="020B0503020204020204" pitchFamily="34" charset="-122"/>
                <a:cs typeface="Times New Roman" panose="02020603050405020304"/>
                <a:sym typeface="+mn-ea"/>
              </a:rPr>
              <a:t>物流管理的概念</a:t>
            </a:r>
            <a:endParaRPr lang="en-US" altLang="zh-CN" b="1" dirty="0">
              <a:latin typeface="微软雅黑" panose="020B0503020204020204" pitchFamily="34" charset="-122"/>
              <a:ea typeface="微软雅黑" panose="020B0503020204020204" pitchFamily="34" charset="-122"/>
              <a:cs typeface="Times New Roman" panose="02020603050405020304"/>
              <a:sym typeface="+mn-ea"/>
            </a:endParaRPr>
          </a:p>
          <a:p>
            <a:pPr marL="814070">
              <a:lnSpc>
                <a:spcPts val="2600"/>
              </a:lnSpc>
              <a:spcBef>
                <a:spcPts val="30"/>
              </a:spcBef>
            </a:pPr>
            <a:r>
              <a:rPr lang="zh-CN" altLang="en-US" b="1" dirty="0">
                <a:latin typeface="微软雅黑" panose="020B0503020204020204" pitchFamily="34" charset="-122"/>
                <a:ea typeface="微软雅黑" panose="020B0503020204020204" pitchFamily="34" charset="-122"/>
                <a:cs typeface="Times New Roman" panose="02020603050405020304"/>
                <a:sym typeface="+mn-ea"/>
              </a:rPr>
              <a:t>了解物流管理的特征</a:t>
            </a:r>
            <a:endParaRPr lang="en-US" altLang="zh-CN" b="1" dirty="0">
              <a:latin typeface="微软雅黑" panose="020B0503020204020204" pitchFamily="34" charset="-122"/>
              <a:ea typeface="微软雅黑" panose="020B0503020204020204" pitchFamily="34" charset="-122"/>
              <a:cs typeface="Times New Roman" panose="02020603050405020304"/>
              <a:sym typeface="+mn-ea"/>
            </a:endParaRPr>
          </a:p>
          <a:p>
            <a:pPr marL="814070">
              <a:lnSpc>
                <a:spcPts val="2600"/>
              </a:lnSpc>
              <a:spcBef>
                <a:spcPts val="30"/>
              </a:spcBef>
            </a:pPr>
            <a:r>
              <a:rPr lang="zh-CN" altLang="en-US" b="1" dirty="0">
                <a:latin typeface="微软雅黑" panose="020B0503020204020204" pitchFamily="34" charset="-122"/>
                <a:ea typeface="微软雅黑" panose="020B0503020204020204" pitchFamily="34" charset="-122"/>
                <a:cs typeface="Times New Roman" panose="02020603050405020304"/>
                <a:sym typeface="+mn-ea"/>
              </a:rPr>
              <a:t>理解物流标准化的内涵</a:t>
            </a:r>
            <a:endParaRPr lang="zh-CN" b="1" dirty="0">
              <a:latin typeface="微软雅黑" panose="020B0503020204020204" pitchFamily="34" charset="-122"/>
              <a:ea typeface="微软雅黑" panose="020B0503020204020204" pitchFamily="34" charset="-122"/>
              <a:cs typeface="Times New Roman" panose="02020603050405020304"/>
            </a:endParaRPr>
          </a:p>
        </p:txBody>
      </p:sp>
      <p:sp>
        <p:nvSpPr>
          <p:cNvPr id="100" name="文本框 99"/>
          <p:cNvSpPr txBox="1"/>
          <p:nvPr/>
        </p:nvSpPr>
        <p:spPr>
          <a:xfrm>
            <a:off x="1177925" y="2388235"/>
            <a:ext cx="4791075" cy="1015663"/>
          </a:xfrm>
          <a:prstGeom prst="rect">
            <a:avLst/>
          </a:prstGeom>
          <a:noFill/>
          <a:ln w="9525">
            <a:noFill/>
          </a:ln>
        </p:spPr>
        <p:txBody>
          <a:bodyPr wrap="square">
            <a:spAutoFit/>
          </a:bodyPr>
          <a:lstStyle/>
          <a:p>
            <a:pPr indent="0"/>
            <a:r>
              <a:rPr lang="zh-CN" sz="2400" b="1" dirty="0">
                <a:latin typeface="微软雅黑" panose="020B0503020204020204" pitchFamily="34" charset="-122"/>
                <a:ea typeface="微软雅黑" panose="020B0503020204020204" pitchFamily="34" charset="-122"/>
              </a:rPr>
              <a:t>能力目标：</a:t>
            </a:r>
          </a:p>
          <a:p>
            <a:pPr indent="0"/>
            <a:r>
              <a:rPr lang="zh-CN" b="1" dirty="0">
                <a:latin typeface="微软雅黑" panose="020B0503020204020204" pitchFamily="34" charset="-122"/>
                <a:ea typeface="微软雅黑" panose="020B0503020204020204" pitchFamily="34" charset="-122"/>
                <a:cs typeface="Times New Roman" panose="02020603050405020304"/>
              </a:rPr>
              <a:t>能够</a:t>
            </a:r>
            <a:r>
              <a:rPr lang="zh-CN" altLang="en-US" b="1" dirty="0">
                <a:latin typeface="微软雅黑" panose="020B0503020204020204" pitchFamily="34" charset="-122"/>
                <a:ea typeface="微软雅黑" panose="020B0503020204020204" pitchFamily="34" charset="-122"/>
                <a:cs typeface="Times New Roman" panose="02020603050405020304"/>
              </a:rPr>
              <a:t>把物流管理的目标融入的未来的专业学习中。</a:t>
            </a:r>
          </a:p>
        </p:txBody>
      </p:sp>
      <p:sp>
        <p:nvSpPr>
          <p:cNvPr id="13" name="object 6"/>
          <p:cNvSpPr/>
          <p:nvPr/>
        </p:nvSpPr>
        <p:spPr>
          <a:xfrm>
            <a:off x="326135" y="3795140"/>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latin typeface="微软雅黑" panose="020B0503020204020204" pitchFamily="34" charset="-122"/>
              <a:ea typeface="微软雅黑" panose="020B0503020204020204" pitchFamily="34" charset="-122"/>
            </a:endParaRPr>
          </a:p>
        </p:txBody>
      </p:sp>
      <p:sp>
        <p:nvSpPr>
          <p:cNvPr id="14" name="文本框 13"/>
          <p:cNvSpPr txBox="1"/>
          <p:nvPr/>
        </p:nvSpPr>
        <p:spPr>
          <a:xfrm>
            <a:off x="395605" y="3651885"/>
            <a:ext cx="7721600" cy="741045"/>
          </a:xfrm>
          <a:prstGeom prst="rect">
            <a:avLst/>
          </a:prstGeom>
          <a:noFill/>
        </p:spPr>
        <p:txBody>
          <a:bodyPr wrap="square" rtlCol="0" anchor="t">
            <a:spAutoFit/>
          </a:bodyPr>
          <a:lstStyle/>
          <a:p>
            <a:pPr marL="814070">
              <a:lnSpc>
                <a:spcPct val="100000"/>
              </a:lnSpc>
              <a:spcBef>
                <a:spcPts val="30"/>
              </a:spcBef>
            </a:pPr>
            <a:r>
              <a:rPr 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素质目标：</a:t>
            </a:r>
          </a:p>
          <a:p>
            <a:pPr algn="l">
              <a:lnSpc>
                <a:spcPct val="100000"/>
              </a:lnSpc>
              <a:spcBef>
                <a:spcPts val="30"/>
              </a:spcBef>
              <a:buClrTx/>
              <a:buSzTx/>
              <a:buFontTx/>
            </a:pPr>
            <a:r>
              <a:rPr lang="en-US" altLang="zh-CN" sz="18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800" b="1" dirty="0">
                <a:latin typeface="微软雅黑" panose="020B0503020204020204" pitchFamily="34" charset="-122"/>
                <a:ea typeface="微软雅黑" panose="020B0503020204020204" pitchFamily="34" charset="-122"/>
                <a:cs typeface="微软雅黑" panose="020B0503020204020204" pitchFamily="34" charset="-122"/>
                <a:sym typeface="+mn-ea"/>
              </a:rPr>
              <a:t>培养学生的专业自信</a:t>
            </a:r>
          </a:p>
        </p:txBody>
      </p:sp>
      <p:sp>
        <p:nvSpPr>
          <p:cNvPr id="16" name="文本框 15"/>
          <p:cNvSpPr txBox="1"/>
          <p:nvPr/>
        </p:nvSpPr>
        <p:spPr>
          <a:xfrm>
            <a:off x="6352540" y="1419225"/>
            <a:ext cx="2331720" cy="2913618"/>
          </a:xfrm>
          <a:prstGeom prst="rect">
            <a:avLst/>
          </a:prstGeom>
          <a:noFill/>
        </p:spPr>
        <p:txBody>
          <a:bodyPr wrap="square" rtlCol="0">
            <a:spAutoFit/>
          </a:bodyPr>
          <a:lstStyle/>
          <a:p>
            <a:r>
              <a:rPr lang="zh-CN" altLang="en-US" sz="2000" b="1" dirty="0">
                <a:solidFill>
                  <a:schemeClr val="tx1"/>
                </a:solidFill>
                <a:latin typeface="微软雅黑" panose="020B0503020204020204" pitchFamily="34" charset="-122"/>
                <a:ea typeface="微软雅黑" panose="020B0503020204020204" pitchFamily="34" charset="-122"/>
              </a:rPr>
              <a:t>重点</a:t>
            </a: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a:solidFill>
                  <a:srgbClr val="FF0000"/>
                </a:solidFill>
                <a:latin typeface="微软雅黑" panose="020B0503020204020204" pitchFamily="34" charset="-122"/>
                <a:ea typeface="微软雅黑" panose="020B0503020204020204" pitchFamily="34" charset="-122"/>
              </a:rPr>
              <a:t>物流管理的目标</a:t>
            </a:r>
          </a:p>
          <a:p>
            <a:pPr algn="l">
              <a:buClrTx/>
              <a:buSzTx/>
              <a:buFontTx/>
            </a:pPr>
            <a:endParaRPr lang="en-US" altLang="zh-CN" sz="2000" b="1" dirty="0">
              <a:latin typeface="微软雅黑" panose="020B0503020204020204" pitchFamily="34" charset="-122"/>
              <a:ea typeface="微软雅黑" panose="020B0503020204020204" pitchFamily="34" charset="-122"/>
            </a:endParaRPr>
          </a:p>
          <a:p>
            <a:pPr algn="l">
              <a:lnSpc>
                <a:spcPts val="3800"/>
              </a:lnSpc>
              <a:buClrTx/>
              <a:buSzTx/>
              <a:buFontTx/>
            </a:pPr>
            <a:r>
              <a:rPr lang="zh-CN" altLang="en-US" sz="2000" b="1" dirty="0">
                <a:latin typeface="微软雅黑" panose="020B0503020204020204" pitchFamily="34" charset="-122"/>
                <a:ea typeface="微软雅黑" panose="020B0503020204020204" pitchFamily="34" charset="-122"/>
              </a:rPr>
              <a:t>难点</a:t>
            </a:r>
            <a:endParaRPr lang="en-US" altLang="zh-CN" sz="2000" b="1" dirty="0">
              <a:latin typeface="微软雅黑" panose="020B0503020204020204" pitchFamily="34" charset="-122"/>
              <a:ea typeface="微软雅黑" panose="020B0503020204020204" pitchFamily="34" charset="-122"/>
            </a:endParaRPr>
          </a:p>
          <a:p>
            <a:pPr>
              <a:lnSpc>
                <a:spcPts val="3800"/>
              </a:lnSpc>
            </a:pPr>
            <a:r>
              <a:rPr lang="zh-CN" altLang="en-US" sz="2000" b="1" dirty="0">
                <a:solidFill>
                  <a:srgbClr val="FF0000"/>
                </a:solidFill>
                <a:latin typeface="微软雅黑" panose="020B0503020204020204" pitchFamily="34" charset="-122"/>
                <a:ea typeface="微软雅黑" panose="020B0503020204020204" pitchFamily="34" charset="-122"/>
              </a:rPr>
              <a:t>物流管理的特征 </a:t>
            </a:r>
          </a:p>
          <a:p>
            <a:pPr algn="l">
              <a:buClrTx/>
              <a:buSzTx/>
              <a:buFontTx/>
            </a:pPr>
            <a:endParaRPr lang="zh-CN" altLang="en-US" sz="2000" b="1" dirty="0">
              <a:solidFill>
                <a:srgbClr val="FF0000"/>
              </a:solidFill>
              <a:latin typeface="微软雅黑" panose="020B0503020204020204" pitchFamily="34" charset="-122"/>
              <a:ea typeface="微软雅黑" panose="020B0503020204020204" pitchFamily="34" charset="-122"/>
            </a:endParaRPr>
          </a:p>
          <a:p>
            <a:endParaRPr lang="zh-CN" altLang="en-US" sz="2000" b="1"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25206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55311" y="321271"/>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三、现代物流的</a:t>
              </a:r>
              <a:r>
                <a:rPr lang="zh-CN" altLang="en-US" b="1" dirty="0">
                  <a:solidFill>
                    <a:srgbClr val="0474B6"/>
                  </a:solidFill>
                  <a:latin typeface="华文楷体" panose="02010600040101010101" pitchFamily="2" charset="-122"/>
                  <a:ea typeface="华文楷体" panose="02010600040101010101" pitchFamily="2" charset="-122"/>
                  <a:hlinkClick r:id="rId3"/>
                </a:rPr>
                <a:t>分类</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201930" y="843280"/>
            <a:ext cx="5292725" cy="2123658"/>
          </a:xfrm>
          <a:prstGeom prst="rect">
            <a:avLst/>
          </a:prstGeom>
          <a:noFill/>
        </p:spPr>
        <p:txBody>
          <a:bodyPr wrap="square" rtlCol="0">
            <a:spAutoFit/>
          </a:bodyPr>
          <a:lstStyle/>
          <a:p>
            <a:pPr algn="just">
              <a:lnSpc>
                <a:spcPct val="150000"/>
              </a:lnSpc>
            </a:pPr>
            <a:r>
              <a:rPr lang="en-US" altLang="zh-CN" sz="2000" b="1" dirty="0">
                <a:solidFill>
                  <a:prstClr val="black"/>
                </a:solidFill>
                <a:latin typeface="微软雅黑" panose="020B0503020204020204" pitchFamily="34" charset="-122"/>
                <a:ea typeface="微软雅黑" panose="020B0503020204020204" pitchFamily="34" charset="-122"/>
                <a:sym typeface="+mn-ea"/>
              </a:rPr>
              <a:t>1.</a:t>
            </a:r>
            <a:r>
              <a:rPr lang="zh-CN" altLang="en-US" sz="2000" b="1" dirty="0">
                <a:solidFill>
                  <a:prstClr val="black"/>
                </a:solidFill>
                <a:latin typeface="微软雅黑" panose="020B0503020204020204" pitchFamily="34" charset="-122"/>
                <a:ea typeface="微软雅黑" panose="020B0503020204020204" pitchFamily="34" charset="-122"/>
                <a:sym typeface="+mn-ea"/>
              </a:rPr>
              <a:t>按物流活动的空间范围分类</a:t>
            </a:r>
          </a:p>
          <a:p>
            <a:pPr algn="just">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1</a:t>
            </a:r>
            <a:r>
              <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）国际物流</a:t>
            </a:r>
          </a:p>
          <a:p>
            <a:pPr algn="just">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2</a:t>
            </a:r>
            <a:r>
              <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）国内物流</a:t>
            </a:r>
          </a:p>
          <a:p>
            <a:pPr algn="just">
              <a:lnSpc>
                <a:spcPct val="150000"/>
              </a:lnSpc>
            </a:pPr>
            <a:r>
              <a:rPr lang="zh-CN" altLang="en-US" sz="1600"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a:t>
            </a:r>
            <a:r>
              <a:rPr lang="en-US" altLang="zh-CN" sz="1600"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3</a:t>
            </a:r>
            <a:r>
              <a:rPr lang="zh-CN" altLang="en-US" sz="1600"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）区域物流</a:t>
            </a:r>
          </a:p>
          <a:p>
            <a:pPr algn="just">
              <a:lnSpc>
                <a:spcPct val="150000"/>
              </a:lnSpc>
            </a:pPr>
            <a:r>
              <a:rPr lang="zh-CN" altLang="en-US" sz="1600"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  区域物流所说的区域和行政区域并不一定重合。</a:t>
            </a:r>
          </a:p>
        </p:txBody>
      </p:sp>
    </p:spTree>
    <p:extLst>
      <p:ext uri="{BB962C8B-B14F-4D97-AF65-F5344CB8AC3E}">
        <p14:creationId xmlns:p14="http://schemas.microsoft.com/office/powerpoint/2010/main" val="31426949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三、现代物流的分类</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201930" y="915670"/>
            <a:ext cx="8381365" cy="2123658"/>
          </a:xfrm>
          <a:prstGeom prst="rect">
            <a:avLst/>
          </a:prstGeom>
          <a:noFill/>
        </p:spPr>
        <p:txBody>
          <a:bodyPr wrap="square" rtlCol="0">
            <a:spAutoFit/>
          </a:bodyPr>
          <a:lstStyle/>
          <a:p>
            <a:pPr>
              <a:lnSpc>
                <a:spcPct val="150000"/>
              </a:lnSpc>
            </a:pPr>
            <a:r>
              <a:rPr lang="en-US" altLang="zh-CN" sz="2000" b="1" dirty="0">
                <a:solidFill>
                  <a:prstClr val="black"/>
                </a:solidFill>
                <a:latin typeface="微软雅黑" panose="020B0503020204020204" pitchFamily="34" charset="-122"/>
                <a:ea typeface="微软雅黑" panose="020B0503020204020204" pitchFamily="34" charset="-122"/>
                <a:sym typeface="+mn-ea"/>
              </a:rPr>
              <a:t>2.</a:t>
            </a:r>
            <a:r>
              <a:rPr lang="zh-CN" altLang="en-US" sz="2000" b="1" dirty="0">
                <a:solidFill>
                  <a:prstClr val="black"/>
                </a:solidFill>
                <a:latin typeface="微软雅黑" panose="020B0503020204020204" pitchFamily="34" charset="-122"/>
                <a:ea typeface="微软雅黑" panose="020B0503020204020204" pitchFamily="34" charset="-122"/>
                <a:sym typeface="+mn-ea"/>
              </a:rPr>
              <a:t>按物流系统的性质不同划分</a:t>
            </a:r>
            <a:endParaRPr lang="en-US" altLang="zh-CN" sz="2000" b="1" dirty="0">
              <a:solidFill>
                <a:prstClr val="black"/>
              </a:solidFill>
              <a:latin typeface="微软雅黑" panose="020B0503020204020204" pitchFamily="34" charset="-122"/>
              <a:ea typeface="微软雅黑" panose="020B0503020204020204" pitchFamily="34" charset="-122"/>
              <a:sym typeface="+mn-ea"/>
            </a:endParaRP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1</a:t>
            </a:r>
            <a:r>
              <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）社会物流</a:t>
            </a:r>
          </a:p>
          <a:p>
            <a:pPr>
              <a:lnSpc>
                <a:spcPct val="150000"/>
              </a:lnSpc>
              <a:buClr>
                <a:srgbClr val="0070C0"/>
              </a:buClr>
              <a:buFont typeface="Wingdings" panose="05000000000000000000" charset="0"/>
              <a:buNone/>
            </a:pPr>
            <a:r>
              <a:rPr lang="zh-CN" altLang="en-US" sz="1600"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       是全社会物流的整体，带有宏观性和广泛性</a:t>
            </a:r>
            <a:endParaRPr lang="en-US" altLang="zh-CN" sz="1600" dirty="0">
              <a:solidFill>
                <a:prstClr val="black"/>
              </a:solidFill>
              <a:latin typeface="微软雅黑" panose="020B0503020204020204" pitchFamily="34" charset="-122"/>
              <a:ea typeface="微软雅黑" panose="020B0503020204020204" pitchFamily="34" charset="-122"/>
              <a:cs typeface="微软雅黑 Light" panose="020B0502040204020203" charset="-122"/>
            </a:endParaRPr>
          </a:p>
          <a:p>
            <a:pPr>
              <a:lnSpc>
                <a:spcPct val="150000"/>
              </a:lnSpc>
              <a:buClr>
                <a:srgbClr val="0070C0"/>
              </a:buClr>
              <a:buFont typeface="Wingdings" panose="05000000000000000000" charset="0"/>
              <a:buNone/>
            </a:pPr>
            <a:r>
              <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2</a:t>
            </a:r>
            <a:r>
              <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）行业物流</a:t>
            </a:r>
          </a:p>
          <a:p>
            <a:pPr>
              <a:lnSpc>
                <a:spcPct val="150000"/>
              </a:lnSpc>
              <a:buClr>
                <a:srgbClr val="0070C0"/>
              </a:buClr>
              <a:buFont typeface="Wingdings" panose="05000000000000000000" charset="0"/>
              <a:buNone/>
            </a:pPr>
            <a:r>
              <a:rPr lang="zh-CN" altLang="en-US" sz="1600"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 </a:t>
            </a:r>
            <a:r>
              <a:rPr lang="en-US" altLang="zh-CN" sz="1600"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      </a:t>
            </a:r>
            <a:r>
              <a:rPr lang="zh-CN" altLang="en-US" sz="1600"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一个行业内部发生的物流活动</a:t>
            </a:r>
          </a:p>
        </p:txBody>
      </p:sp>
    </p:spTree>
    <p:extLst>
      <p:ext uri="{BB962C8B-B14F-4D97-AF65-F5344CB8AC3E}">
        <p14:creationId xmlns:p14="http://schemas.microsoft.com/office/powerpoint/2010/main" val="37120110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三、现代物流的分类</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281940" y="1025525"/>
            <a:ext cx="3642360" cy="2723823"/>
          </a:xfrm>
          <a:prstGeom prst="rect">
            <a:avLst/>
          </a:prstGeom>
          <a:noFill/>
        </p:spPr>
        <p:txBody>
          <a:bodyPr wrap="square" rtlCol="0">
            <a:spAutoFit/>
          </a:bodyPr>
          <a:lstStyle/>
          <a:p>
            <a:pPr algn="just">
              <a:lnSpc>
                <a:spcPct val="150000"/>
              </a:lnSpc>
            </a:pPr>
            <a:r>
              <a:rPr lang="en-US" altLang="zh-CN" b="1"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3.</a:t>
            </a:r>
            <a:r>
              <a:rPr lang="zh-CN" altLang="en-US" b="1"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企业物流</a:t>
            </a:r>
          </a:p>
          <a:p>
            <a:pPr algn="just">
              <a:lnSpc>
                <a:spcPct val="150000"/>
              </a:lnSpc>
            </a:pPr>
            <a:r>
              <a:rPr lang="zh-CN" altLang="en-US" sz="1600"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       企业内部的生产经营工作中所发生的</a:t>
            </a:r>
            <a:r>
              <a:rPr lang="zh-CN" altLang="en-US" sz="1600" dirty="0">
                <a:solidFill>
                  <a:srgbClr val="0070C0"/>
                </a:solidFill>
                <a:latin typeface="微软雅黑" panose="020B0503020204020204" pitchFamily="34" charset="-122"/>
                <a:ea typeface="微软雅黑" panose="020B0503020204020204" pitchFamily="34" charset="-122"/>
                <a:cs typeface="微软雅黑 Light" panose="020B0502040204020203" charset="-122"/>
              </a:rPr>
              <a:t>加工、检验、搬运、装卸、储存、包装、配送</a:t>
            </a:r>
            <a:r>
              <a:rPr lang="zh-CN" altLang="en-US" sz="1600"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等物流活动。</a:t>
            </a:r>
          </a:p>
          <a:p>
            <a:pPr algn="just">
              <a:lnSpc>
                <a:spcPct val="150000"/>
              </a:lnSpc>
            </a:pPr>
            <a:r>
              <a:rPr lang="en-US" altLang="zh-CN" sz="1600"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       </a:t>
            </a:r>
            <a:r>
              <a:rPr lang="zh-CN" altLang="en-US" sz="1600"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根据物流活动发生的先后次序，企业物流可分为：</a:t>
            </a:r>
            <a:r>
              <a:rPr lang="zh-CN" altLang="en-US" sz="1600" dirty="0">
                <a:solidFill>
                  <a:srgbClr val="0070C0"/>
                </a:solidFill>
                <a:latin typeface="微软雅黑" panose="020B0503020204020204" pitchFamily="34" charset="-122"/>
                <a:ea typeface="微软雅黑" panose="020B0503020204020204" pitchFamily="34" charset="-122"/>
                <a:cs typeface="微软雅黑 Light" panose="020B0502040204020203" charset="-122"/>
              </a:rPr>
              <a:t>供应物流、生产物流、销售物流、回收物流、废弃物流</a:t>
            </a:r>
          </a:p>
        </p:txBody>
      </p:sp>
      <p:pic>
        <p:nvPicPr>
          <p:cNvPr id="9" name="图片 8"/>
          <p:cNvPicPr>
            <a:picLocks noChangeAspect="1"/>
          </p:cNvPicPr>
          <p:nvPr/>
        </p:nvPicPr>
        <p:blipFill>
          <a:blip r:embed="rId3"/>
          <a:srcRect l="910" t="30451" r="807" b="2318"/>
          <a:stretch>
            <a:fillRect/>
          </a:stretch>
        </p:blipFill>
        <p:spPr>
          <a:xfrm>
            <a:off x="3924300" y="1105535"/>
            <a:ext cx="4657725" cy="3443605"/>
          </a:xfrm>
          <a:prstGeom prst="rect">
            <a:avLst/>
          </a:prstGeom>
        </p:spPr>
      </p:pic>
    </p:spTree>
    <p:extLst>
      <p:ext uri="{BB962C8B-B14F-4D97-AF65-F5344CB8AC3E}">
        <p14:creationId xmlns:p14="http://schemas.microsoft.com/office/powerpoint/2010/main" val="9445349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三、现代物流的分类</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251460" y="915670"/>
            <a:ext cx="8432800" cy="1338828"/>
          </a:xfrm>
          <a:prstGeom prst="rect">
            <a:avLst/>
          </a:prstGeom>
          <a:noFill/>
        </p:spPr>
        <p:txBody>
          <a:bodyPr wrap="square" rtlCol="0">
            <a:spAutoFit/>
          </a:bodyPr>
          <a:lstStyle/>
          <a:p>
            <a:pPr algn="just">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1</a:t>
            </a:r>
            <a:r>
              <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）供应物流</a:t>
            </a:r>
          </a:p>
          <a:p>
            <a:pPr algn="just">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      物资生产者、持有者与使用者之间的物流。</a:t>
            </a:r>
          </a:p>
          <a:p>
            <a:pPr algn="just">
              <a:lnSpc>
                <a:spcPct val="150000"/>
              </a:lnSpc>
            </a:pPr>
            <a:endPar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endParaRPr>
          </a:p>
        </p:txBody>
      </p:sp>
      <p:pic>
        <p:nvPicPr>
          <p:cNvPr id="2" name="图片 1"/>
          <p:cNvPicPr>
            <a:picLocks noChangeAspect="1"/>
          </p:cNvPicPr>
          <p:nvPr/>
        </p:nvPicPr>
        <p:blipFill>
          <a:blip r:embed="rId3"/>
          <a:srcRect t="9493" r="1075" b="9339"/>
          <a:stretch>
            <a:fillRect/>
          </a:stretch>
        </p:blipFill>
        <p:spPr>
          <a:xfrm>
            <a:off x="1331595" y="2355850"/>
            <a:ext cx="6074410" cy="2339975"/>
          </a:xfrm>
          <a:prstGeom prst="rect">
            <a:avLst/>
          </a:prstGeom>
        </p:spPr>
      </p:pic>
    </p:spTree>
    <p:extLst>
      <p:ext uri="{BB962C8B-B14F-4D97-AF65-F5344CB8AC3E}">
        <p14:creationId xmlns:p14="http://schemas.microsoft.com/office/powerpoint/2010/main" val="23045023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三、现代物流的分类</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251460" y="915670"/>
            <a:ext cx="8432800" cy="923330"/>
          </a:xfrm>
          <a:prstGeom prst="rect">
            <a:avLst/>
          </a:prstGeom>
          <a:noFill/>
        </p:spPr>
        <p:txBody>
          <a:bodyPr wrap="square" rtlCol="0">
            <a:spAutoFit/>
          </a:bodyPr>
          <a:lstStyle/>
          <a:p>
            <a:pPr algn="just">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2</a:t>
            </a:r>
            <a:r>
              <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）生产物流</a:t>
            </a:r>
          </a:p>
          <a:p>
            <a:pPr algn="just">
              <a:lnSpc>
                <a:spcPct val="150000"/>
              </a:lnSpc>
            </a:pPr>
            <a:r>
              <a:rPr lang="en-US" altLang="zh-CN" dirty="0">
                <a:solidFill>
                  <a:prstClr val="black"/>
                </a:solidFill>
                <a:latin typeface="微软雅黑" panose="020B0503020204020204" pitchFamily="34" charset="-122"/>
                <a:ea typeface="微软雅黑" panose="020B0503020204020204" pitchFamily="34" charset="-122"/>
                <a:cs typeface="微软雅黑 Light" panose="020B0502040204020203" charset="-122"/>
              </a:rPr>
              <a:t>       </a:t>
            </a:r>
            <a:endParaRPr lang="zh-CN" altLang="en-US" dirty="0">
              <a:solidFill>
                <a:prstClr val="black"/>
              </a:solidFill>
              <a:latin typeface="微软雅黑" panose="020B0503020204020204" pitchFamily="34" charset="-122"/>
              <a:ea typeface="微软雅黑" panose="020B0503020204020204" pitchFamily="34" charset="-122"/>
              <a:cs typeface="微软雅黑 Light" panose="020B0502040204020203" charset="-122"/>
            </a:endParaRPr>
          </a:p>
        </p:txBody>
      </p:sp>
      <p:pic>
        <p:nvPicPr>
          <p:cNvPr id="4" name="图片 3"/>
          <p:cNvPicPr>
            <a:picLocks noChangeAspect="1"/>
          </p:cNvPicPr>
          <p:nvPr/>
        </p:nvPicPr>
        <p:blipFill>
          <a:blip r:embed="rId3"/>
          <a:srcRect l="18076" t="4333" r="8889" b="2536"/>
          <a:stretch>
            <a:fillRect/>
          </a:stretch>
        </p:blipFill>
        <p:spPr>
          <a:xfrm rot="16200000">
            <a:off x="3524250" y="-1152961"/>
            <a:ext cx="1887220" cy="8184515"/>
          </a:xfrm>
          <a:prstGeom prst="rect">
            <a:avLst/>
          </a:prstGeom>
        </p:spPr>
      </p:pic>
    </p:spTree>
    <p:extLst>
      <p:ext uri="{BB962C8B-B14F-4D97-AF65-F5344CB8AC3E}">
        <p14:creationId xmlns:p14="http://schemas.microsoft.com/office/powerpoint/2010/main" val="28059691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c9b64bc6-1eba-4c6b-bf69-a2e6574c7049"/>
  <p:tag name="COMMONDATA" val="eyJoZGlkIjoiY2JjYjAwOGFlNzdiMjk5NDU3ZGQwNzIyYjY2N2UyMDcifQ=="/>
</p:tagLst>
</file>

<file path=ppt/tags/tag2.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3.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4.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5.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ags/tag6.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7.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8.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9.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TotalTime>
  <Words>1215</Words>
  <Application>Microsoft Office PowerPoint</Application>
  <PresentationFormat>全屏显示(16:9)</PresentationFormat>
  <Paragraphs>145</Paragraphs>
  <Slides>26</Slides>
  <Notes>24</Notes>
  <HiddenSlides>0</HiddenSlides>
  <MMClips>0</MMClips>
  <ScaleCrop>false</ScaleCrop>
  <HeadingPairs>
    <vt:vector size="6" baseType="variant">
      <vt:variant>
        <vt:lpstr>已用的字体</vt:lpstr>
      </vt:variant>
      <vt:variant>
        <vt:i4>8</vt:i4>
      </vt:variant>
      <vt:variant>
        <vt:lpstr>主题</vt:lpstr>
      </vt:variant>
      <vt:variant>
        <vt:i4>5</vt:i4>
      </vt:variant>
      <vt:variant>
        <vt:lpstr>幻灯片标题</vt:lpstr>
      </vt:variant>
      <vt:variant>
        <vt:i4>26</vt:i4>
      </vt:variant>
    </vt:vector>
  </HeadingPairs>
  <TitlesOfParts>
    <vt:vector size="39" baseType="lpstr">
      <vt:lpstr>Bosch Office Sans</vt:lpstr>
      <vt:lpstr>黑体</vt:lpstr>
      <vt:lpstr>华文楷体</vt:lpstr>
      <vt:lpstr>微软雅黑</vt:lpstr>
      <vt:lpstr>Arial</vt:lpstr>
      <vt:lpstr>Calibri</vt:lpstr>
      <vt:lpstr>Wingdings</vt:lpstr>
      <vt:lpstr>Wingdings 3</vt:lpstr>
      <vt:lpstr>Office 主题​​</vt:lpstr>
      <vt:lpstr>Bosch</vt:lpstr>
      <vt:lpstr>1_Bosch</vt:lpstr>
      <vt:lpstr>Office Theme</vt:lpstr>
      <vt:lpstr>6_Office Theme</vt:lpstr>
      <vt:lpstr>PowerPoint 演示文稿</vt:lpstr>
      <vt:lpstr>PowerPoint 演示文稿</vt:lpstr>
      <vt:lpstr>任务二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nsq15050797017@outlook.com</dc:creator>
  <cp:lastModifiedBy>MsUser</cp:lastModifiedBy>
  <cp:revision>502</cp:revision>
  <dcterms:created xsi:type="dcterms:W3CDTF">2020-05-27T12:17:00Z</dcterms:created>
  <dcterms:modified xsi:type="dcterms:W3CDTF">2025-09-10T02:07:07Z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ICV">
    <vt:lpwstr>157700F2AF8941F386043FF74975DD27</vt:lpwstr>
  </property>
</Properties>
</file>